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5" r:id="rId2"/>
    <p:sldId id="279" r:id="rId3"/>
    <p:sldId id="280" r:id="rId4"/>
    <p:sldId id="281" r:id="rId5"/>
    <p:sldId id="300" r:id="rId6"/>
    <p:sldId id="286" r:id="rId7"/>
    <p:sldId id="288" r:id="rId8"/>
    <p:sldId id="287" r:id="rId9"/>
    <p:sldId id="299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1E20"/>
    <a:srgbClr val="FF6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ED84C-96EE-4C0D-89C4-FAE7CC2324F9}" v="2" dt="2025-06-17T07:43:49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czinger Zsuzsa" userId="54182dde-05ea-4a03-91ce-2d0ce57253be" providerId="ADAL" clId="{6B9ED84C-96EE-4C0D-89C4-FAE7CC2324F9}"/>
    <pc:docChg chg="undo custSel addSld delSld modSld modMainMaster">
      <pc:chgData name="Steinczinger Zsuzsa" userId="54182dde-05ea-4a03-91ce-2d0ce57253be" providerId="ADAL" clId="{6B9ED84C-96EE-4C0D-89C4-FAE7CC2324F9}" dt="2025-06-17T07:44:22.449" v="66" actId="20577"/>
      <pc:docMkLst>
        <pc:docMk/>
      </pc:docMkLst>
      <pc:sldChg chg="modSp mod">
        <pc:chgData name="Steinczinger Zsuzsa" userId="54182dde-05ea-4a03-91ce-2d0ce57253be" providerId="ADAL" clId="{6B9ED84C-96EE-4C0D-89C4-FAE7CC2324F9}" dt="2025-06-17T07:20:54.864" v="10" actId="14100"/>
        <pc:sldMkLst>
          <pc:docMk/>
          <pc:sldMk cId="0" sldId="279"/>
        </pc:sldMkLst>
        <pc:spChg chg="mod">
          <ac:chgData name="Steinczinger Zsuzsa" userId="54182dde-05ea-4a03-91ce-2d0ce57253be" providerId="ADAL" clId="{6B9ED84C-96EE-4C0D-89C4-FAE7CC2324F9}" dt="2025-06-17T07:20:38.108" v="8" actId="255"/>
          <ac:spMkLst>
            <pc:docMk/>
            <pc:sldMk cId="0" sldId="279"/>
            <ac:spMk id="10" creationId="{00000000-0000-0000-0000-000000000000}"/>
          </ac:spMkLst>
        </pc:spChg>
        <pc:spChg chg="mod">
          <ac:chgData name="Steinczinger Zsuzsa" userId="54182dde-05ea-4a03-91ce-2d0ce57253be" providerId="ADAL" clId="{6B9ED84C-96EE-4C0D-89C4-FAE7CC2324F9}" dt="2025-06-17T07:20:21.864" v="7" actId="14100"/>
          <ac:spMkLst>
            <pc:docMk/>
            <pc:sldMk cId="0" sldId="279"/>
            <ac:spMk id="14" creationId="{00000000-0000-0000-0000-000000000000}"/>
          </ac:spMkLst>
        </pc:spChg>
        <pc:picChg chg="mod">
          <ac:chgData name="Steinczinger Zsuzsa" userId="54182dde-05ea-4a03-91ce-2d0ce57253be" providerId="ADAL" clId="{6B9ED84C-96EE-4C0D-89C4-FAE7CC2324F9}" dt="2025-06-17T07:20:54.864" v="10" actId="14100"/>
          <ac:picMkLst>
            <pc:docMk/>
            <pc:sldMk cId="0" sldId="279"/>
            <ac:picMk id="3" creationId="{00000000-0000-0000-0000-000000000000}"/>
          </ac:picMkLst>
        </pc:picChg>
      </pc:sldChg>
      <pc:sldChg chg="modSp mod">
        <pc:chgData name="Steinczinger Zsuzsa" userId="54182dde-05ea-4a03-91ce-2d0ce57253be" providerId="ADAL" clId="{6B9ED84C-96EE-4C0D-89C4-FAE7CC2324F9}" dt="2025-06-17T07:21:24.100" v="14" actId="1076"/>
        <pc:sldMkLst>
          <pc:docMk/>
          <pc:sldMk cId="0" sldId="280"/>
        </pc:sldMkLst>
        <pc:spChg chg="mod">
          <ac:chgData name="Steinczinger Zsuzsa" userId="54182dde-05ea-4a03-91ce-2d0ce57253be" providerId="ADAL" clId="{6B9ED84C-96EE-4C0D-89C4-FAE7CC2324F9}" dt="2025-06-17T07:21:15.911" v="13" actId="255"/>
          <ac:spMkLst>
            <pc:docMk/>
            <pc:sldMk cId="0" sldId="280"/>
            <ac:spMk id="4" creationId="{00000000-0000-0000-0000-000000000000}"/>
          </ac:spMkLst>
        </pc:spChg>
        <pc:picChg chg="mod">
          <ac:chgData name="Steinczinger Zsuzsa" userId="54182dde-05ea-4a03-91ce-2d0ce57253be" providerId="ADAL" clId="{6B9ED84C-96EE-4C0D-89C4-FAE7CC2324F9}" dt="2025-06-17T07:21:24.100" v="14" actId="1076"/>
          <ac:picMkLst>
            <pc:docMk/>
            <pc:sldMk cId="0" sldId="280"/>
            <ac:picMk id="7" creationId="{00000000-0000-0000-0000-000000000000}"/>
          </ac:picMkLst>
        </pc:picChg>
        <pc:picChg chg="mod">
          <ac:chgData name="Steinczinger Zsuzsa" userId="54182dde-05ea-4a03-91ce-2d0ce57253be" providerId="ADAL" clId="{6B9ED84C-96EE-4C0D-89C4-FAE7CC2324F9}" dt="2025-06-17T07:21:08.287" v="12" actId="1076"/>
          <ac:picMkLst>
            <pc:docMk/>
            <pc:sldMk cId="0" sldId="280"/>
            <ac:picMk id="12" creationId="{00000000-0000-0000-0000-000000000000}"/>
          </ac:picMkLst>
        </pc:picChg>
      </pc:sldChg>
      <pc:sldChg chg="modSp mod">
        <pc:chgData name="Steinczinger Zsuzsa" userId="54182dde-05ea-4a03-91ce-2d0ce57253be" providerId="ADAL" clId="{6B9ED84C-96EE-4C0D-89C4-FAE7CC2324F9}" dt="2025-06-17T07:38:46.857" v="46" actId="1076"/>
        <pc:sldMkLst>
          <pc:docMk/>
          <pc:sldMk cId="0" sldId="281"/>
        </pc:sldMkLst>
        <pc:spChg chg="mod">
          <ac:chgData name="Steinczinger Zsuzsa" userId="54182dde-05ea-4a03-91ce-2d0ce57253be" providerId="ADAL" clId="{6B9ED84C-96EE-4C0D-89C4-FAE7CC2324F9}" dt="2025-06-17T07:38:45.216" v="45" actId="1076"/>
          <ac:spMkLst>
            <pc:docMk/>
            <pc:sldMk cId="0" sldId="281"/>
            <ac:spMk id="14" creationId="{00000000-0000-0000-0000-000000000000}"/>
          </ac:spMkLst>
        </pc:spChg>
        <pc:spChg chg="mod">
          <ac:chgData name="Steinczinger Zsuzsa" userId="54182dde-05ea-4a03-91ce-2d0ce57253be" providerId="ADAL" clId="{6B9ED84C-96EE-4C0D-89C4-FAE7CC2324F9}" dt="2025-06-17T07:38:46.857" v="46" actId="1076"/>
          <ac:spMkLst>
            <pc:docMk/>
            <pc:sldMk cId="0" sldId="281"/>
            <ac:spMk id="15" creationId="{00000000-0000-0000-0000-000000000000}"/>
          </ac:spMkLst>
        </pc:spChg>
        <pc:spChg chg="mod">
          <ac:chgData name="Steinczinger Zsuzsa" userId="54182dde-05ea-4a03-91ce-2d0ce57253be" providerId="ADAL" clId="{6B9ED84C-96EE-4C0D-89C4-FAE7CC2324F9}" dt="2025-06-17T07:38:30.208" v="43" actId="1076"/>
          <ac:spMkLst>
            <pc:docMk/>
            <pc:sldMk cId="0" sldId="281"/>
            <ac:spMk id="19" creationId="{00000000-0000-0000-0000-000000000000}"/>
          </ac:spMkLst>
        </pc:spChg>
        <pc:spChg chg="mod">
          <ac:chgData name="Steinczinger Zsuzsa" userId="54182dde-05ea-4a03-91ce-2d0ce57253be" providerId="ADAL" clId="{6B9ED84C-96EE-4C0D-89C4-FAE7CC2324F9}" dt="2025-06-17T07:37:20.630" v="35" actId="1076"/>
          <ac:spMkLst>
            <pc:docMk/>
            <pc:sldMk cId="0" sldId="281"/>
            <ac:spMk id="20" creationId="{00000000-0000-0000-0000-000000000000}"/>
          </ac:spMkLst>
        </pc:spChg>
        <pc:grpChg chg="mod">
          <ac:chgData name="Steinczinger Zsuzsa" userId="54182dde-05ea-4a03-91ce-2d0ce57253be" providerId="ADAL" clId="{6B9ED84C-96EE-4C0D-89C4-FAE7CC2324F9}" dt="2025-06-17T07:34:48.910" v="24" actId="1076"/>
          <ac:grpSpMkLst>
            <pc:docMk/>
            <pc:sldMk cId="0" sldId="281"/>
            <ac:grpSpMk id="13" creationId="{00000000-0000-0000-0000-000000000000}"/>
          </ac:grpSpMkLst>
        </pc:grpChg>
        <pc:grpChg chg="mod">
          <ac:chgData name="Steinczinger Zsuzsa" userId="54182dde-05ea-4a03-91ce-2d0ce57253be" providerId="ADAL" clId="{6B9ED84C-96EE-4C0D-89C4-FAE7CC2324F9}" dt="2025-06-17T07:37:46.137" v="40" actId="1076"/>
          <ac:grpSpMkLst>
            <pc:docMk/>
            <pc:sldMk cId="0" sldId="281"/>
            <ac:grpSpMk id="18" creationId="{00000000-0000-0000-0000-000000000000}"/>
          </ac:grpSpMkLst>
        </pc:grpChg>
        <pc:picChg chg="mod">
          <ac:chgData name="Steinczinger Zsuzsa" userId="54182dde-05ea-4a03-91ce-2d0ce57253be" providerId="ADAL" clId="{6B9ED84C-96EE-4C0D-89C4-FAE7CC2324F9}" dt="2025-06-17T07:21:36.273" v="15" actId="1076"/>
          <ac:picMkLst>
            <pc:docMk/>
            <pc:sldMk cId="0" sldId="281"/>
            <ac:picMk id="2" creationId="{00000000-0000-0000-0000-000000000000}"/>
          </ac:picMkLst>
        </pc:picChg>
        <pc:picChg chg="mod">
          <ac:chgData name="Steinczinger Zsuzsa" userId="54182dde-05ea-4a03-91ce-2d0ce57253be" providerId="ADAL" clId="{6B9ED84C-96EE-4C0D-89C4-FAE7CC2324F9}" dt="2025-06-17T07:21:39.037" v="16" actId="1076"/>
          <ac:picMkLst>
            <pc:docMk/>
            <pc:sldMk cId="0" sldId="281"/>
            <ac:picMk id="3" creationId="{00000000-0000-0000-0000-000000000000}"/>
          </ac:picMkLst>
        </pc:picChg>
      </pc:sldChg>
      <pc:sldChg chg="del">
        <pc:chgData name="Steinczinger Zsuzsa" userId="54182dde-05ea-4a03-91ce-2d0ce57253be" providerId="ADAL" clId="{6B9ED84C-96EE-4C0D-89C4-FAE7CC2324F9}" dt="2025-06-17T07:42:24.756" v="61" actId="2696"/>
        <pc:sldMkLst>
          <pc:docMk/>
          <pc:sldMk cId="0" sldId="282"/>
        </pc:sldMkLst>
      </pc:sldChg>
      <pc:sldChg chg="modSp mod">
        <pc:chgData name="Steinczinger Zsuzsa" userId="54182dde-05ea-4a03-91ce-2d0ce57253be" providerId="ADAL" clId="{6B9ED84C-96EE-4C0D-89C4-FAE7CC2324F9}" dt="2025-06-17T07:44:22.449" v="66" actId="20577"/>
        <pc:sldMkLst>
          <pc:docMk/>
          <pc:sldMk cId="2581607229" sldId="290"/>
        </pc:sldMkLst>
        <pc:spChg chg="mod">
          <ac:chgData name="Steinczinger Zsuzsa" userId="54182dde-05ea-4a03-91ce-2d0ce57253be" providerId="ADAL" clId="{6B9ED84C-96EE-4C0D-89C4-FAE7CC2324F9}" dt="2025-06-17T07:44:22.449" v="66" actId="20577"/>
          <ac:spMkLst>
            <pc:docMk/>
            <pc:sldMk cId="2581607229" sldId="290"/>
            <ac:spMk id="3" creationId="{A4F87343-AD6F-8E50-F9C6-1DFE2050977F}"/>
          </ac:spMkLst>
        </pc:spChg>
      </pc:sldChg>
      <pc:sldChg chg="modSp add mod">
        <pc:chgData name="Steinczinger Zsuzsa" userId="54182dde-05ea-4a03-91ce-2d0ce57253be" providerId="ADAL" clId="{6B9ED84C-96EE-4C0D-89C4-FAE7CC2324F9}" dt="2025-06-17T07:42:13.707" v="60" actId="1076"/>
        <pc:sldMkLst>
          <pc:docMk/>
          <pc:sldMk cId="3915710060" sldId="300"/>
        </pc:sldMkLst>
        <pc:spChg chg="mod">
          <ac:chgData name="Steinczinger Zsuzsa" userId="54182dde-05ea-4a03-91ce-2d0ce57253be" providerId="ADAL" clId="{6B9ED84C-96EE-4C0D-89C4-FAE7CC2324F9}" dt="2025-06-17T07:41:03.533" v="50" actId="113"/>
          <ac:spMkLst>
            <pc:docMk/>
            <pc:sldMk cId="3915710060" sldId="300"/>
            <ac:spMk id="8" creationId="{19FF9DCE-D9FE-D8F4-4FC1-3CA23DDD0D4E}"/>
          </ac:spMkLst>
        </pc:spChg>
        <pc:spChg chg="mod">
          <ac:chgData name="Steinczinger Zsuzsa" userId="54182dde-05ea-4a03-91ce-2d0ce57253be" providerId="ADAL" clId="{6B9ED84C-96EE-4C0D-89C4-FAE7CC2324F9}" dt="2025-06-17T07:41:15.300" v="51" actId="113"/>
          <ac:spMkLst>
            <pc:docMk/>
            <pc:sldMk cId="3915710060" sldId="300"/>
            <ac:spMk id="12" creationId="{22CAE9B4-F894-EC82-D733-884DA954BED4}"/>
          </ac:spMkLst>
        </pc:spChg>
        <pc:grpChg chg="mod">
          <ac:chgData name="Steinczinger Zsuzsa" userId="54182dde-05ea-4a03-91ce-2d0ce57253be" providerId="ADAL" clId="{6B9ED84C-96EE-4C0D-89C4-FAE7CC2324F9}" dt="2025-06-17T07:40:56.053" v="49" actId="1076"/>
          <ac:grpSpMkLst>
            <pc:docMk/>
            <pc:sldMk cId="3915710060" sldId="300"/>
            <ac:grpSpMk id="11" creationId="{DBA88D94-FEC7-9629-1E0F-3CDCA0F90FBA}"/>
          </ac:grpSpMkLst>
        </pc:grpChg>
        <pc:grpChg chg="mod">
          <ac:chgData name="Steinczinger Zsuzsa" userId="54182dde-05ea-4a03-91ce-2d0ce57253be" providerId="ADAL" clId="{6B9ED84C-96EE-4C0D-89C4-FAE7CC2324F9}" dt="2025-06-17T07:41:47.349" v="55" actId="1076"/>
          <ac:grpSpMkLst>
            <pc:docMk/>
            <pc:sldMk cId="3915710060" sldId="300"/>
            <ac:grpSpMk id="16" creationId="{8DEAD580-636A-155C-50A4-8861256F506C}"/>
          </ac:grpSpMkLst>
        </pc:grpChg>
        <pc:grpChg chg="mod">
          <ac:chgData name="Steinczinger Zsuzsa" userId="54182dde-05ea-4a03-91ce-2d0ce57253be" providerId="ADAL" clId="{6B9ED84C-96EE-4C0D-89C4-FAE7CC2324F9}" dt="2025-06-17T07:42:13.707" v="60" actId="1076"/>
          <ac:grpSpMkLst>
            <pc:docMk/>
            <pc:sldMk cId="3915710060" sldId="300"/>
            <ac:grpSpMk id="23" creationId="{91911DBF-EB55-C6EC-0E8A-282C1A721107}"/>
          </ac:grpSpMkLst>
        </pc:grpChg>
        <pc:grpChg chg="mod">
          <ac:chgData name="Steinczinger Zsuzsa" userId="54182dde-05ea-4a03-91ce-2d0ce57253be" providerId="ADAL" clId="{6B9ED84C-96EE-4C0D-89C4-FAE7CC2324F9}" dt="2025-06-17T07:41:49.328" v="56" actId="1076"/>
          <ac:grpSpMkLst>
            <pc:docMk/>
            <pc:sldMk cId="3915710060" sldId="300"/>
            <ac:grpSpMk id="24" creationId="{EB866A8C-44FA-01F0-6CC4-2A06A7CB2E3D}"/>
          </ac:grpSpMkLst>
        </pc:grpChg>
      </pc:sldChg>
      <pc:sldMasterChg chg="modSldLayout">
        <pc:chgData name="Steinczinger Zsuzsa" userId="54182dde-05ea-4a03-91ce-2d0ce57253be" providerId="ADAL" clId="{6B9ED84C-96EE-4C0D-89C4-FAE7CC2324F9}" dt="2025-06-17T07:43:49.694" v="63" actId="14100"/>
        <pc:sldMasterMkLst>
          <pc:docMk/>
          <pc:sldMasterMk cId="3432744327" sldId="2147483660"/>
        </pc:sldMasterMkLst>
        <pc:sldLayoutChg chg="addSp delSp modSp">
          <pc:chgData name="Steinczinger Zsuzsa" userId="54182dde-05ea-4a03-91ce-2d0ce57253be" providerId="ADAL" clId="{6B9ED84C-96EE-4C0D-89C4-FAE7CC2324F9}" dt="2025-06-17T07:43:49.694" v="63" actId="14100"/>
          <pc:sldLayoutMkLst>
            <pc:docMk/>
            <pc:sldMasterMk cId="3432744327" sldId="2147483660"/>
            <pc:sldLayoutMk cId="3228257779" sldId="2147483672"/>
          </pc:sldLayoutMkLst>
          <pc:spChg chg="add del">
            <ac:chgData name="Steinczinger Zsuzsa" userId="54182dde-05ea-4a03-91ce-2d0ce57253be" providerId="ADAL" clId="{6B9ED84C-96EE-4C0D-89C4-FAE7CC2324F9}" dt="2025-06-17T07:43:43.305" v="62" actId="11529"/>
            <ac:spMkLst>
              <pc:docMk/>
              <pc:sldMasterMk cId="3432744327" sldId="2147483660"/>
              <pc:sldLayoutMk cId="3228257779" sldId="2147483672"/>
              <ac:spMk id="6" creationId="{ED4E9F70-AD23-AC43-E450-3C8515989BBC}"/>
            </ac:spMkLst>
          </pc:spChg>
          <pc:spChg chg="add mod">
            <ac:chgData name="Steinczinger Zsuzsa" userId="54182dde-05ea-4a03-91ce-2d0ce57253be" providerId="ADAL" clId="{6B9ED84C-96EE-4C0D-89C4-FAE7CC2324F9}" dt="2025-06-17T07:43:43.305" v="62" actId="11529"/>
            <ac:spMkLst>
              <pc:docMk/>
              <pc:sldMasterMk cId="3432744327" sldId="2147483660"/>
              <pc:sldLayoutMk cId="3228257779" sldId="2147483672"/>
              <ac:spMk id="8" creationId="{40C2C03E-4C04-12B5-BCC1-DAB2E443BB7F}"/>
            </ac:spMkLst>
          </pc:spChg>
          <pc:picChg chg="mod">
            <ac:chgData name="Steinczinger Zsuzsa" userId="54182dde-05ea-4a03-91ce-2d0ce57253be" providerId="ADAL" clId="{6B9ED84C-96EE-4C0D-89C4-FAE7CC2324F9}" dt="2025-06-17T07:43:49.694" v="63" actId="14100"/>
            <ac:picMkLst>
              <pc:docMk/>
              <pc:sldMasterMk cId="3432744327" sldId="2147483660"/>
              <pc:sldLayoutMk cId="3228257779" sldId="2147483672"/>
              <ac:picMk id="2" creationId="{7A3B2661-877C-17C2-EE51-138DB8C6463C}"/>
            </ac:picMkLst>
          </pc:picChg>
        </pc:sldLayoutChg>
      </pc:sldMasterChg>
    </pc:docChg>
  </pc:docChgLst>
  <pc:docChgLst>
    <pc:chgData name="Steinczinger Zsuzsa" userId="54182dde-05ea-4a03-91ce-2d0ce57253be" providerId="ADAL" clId="{5EC09CC6-2D3A-4983-ACB9-7C05A0E330A1}"/>
    <pc:docChg chg="undo custSel modSld">
      <pc:chgData name="Steinczinger Zsuzsa" userId="54182dde-05ea-4a03-91ce-2d0ce57253be" providerId="ADAL" clId="{5EC09CC6-2D3A-4983-ACB9-7C05A0E330A1}" dt="2025-04-01T05:45:57.516" v="123" actId="1076"/>
      <pc:docMkLst>
        <pc:docMk/>
      </pc:docMkLst>
      <pc:sldChg chg="modSp mod">
        <pc:chgData name="Steinczinger Zsuzsa" userId="54182dde-05ea-4a03-91ce-2d0ce57253be" providerId="ADAL" clId="{5EC09CC6-2D3A-4983-ACB9-7C05A0E330A1}" dt="2025-04-01T05:39:47.450" v="96" actId="6549"/>
        <pc:sldMkLst>
          <pc:docMk/>
          <pc:sldMk cId="0" sldId="282"/>
        </pc:sldMkLst>
      </pc:sldChg>
      <pc:sldChg chg="addSp delSp modSp mod">
        <pc:chgData name="Steinczinger Zsuzsa" userId="54182dde-05ea-4a03-91ce-2d0ce57253be" providerId="ADAL" clId="{5EC09CC6-2D3A-4983-ACB9-7C05A0E330A1}" dt="2025-04-01T05:45:57.516" v="123" actId="1076"/>
        <pc:sldMkLst>
          <pc:docMk/>
          <pc:sldMk cId="3693354464" sldId="287"/>
        </pc:sldMkLst>
        <pc:spChg chg="add del mod">
          <ac:chgData name="Steinczinger Zsuzsa" userId="54182dde-05ea-4a03-91ce-2d0ce57253be" providerId="ADAL" clId="{5EC09CC6-2D3A-4983-ACB9-7C05A0E330A1}" dt="2025-04-01T05:45:53.660" v="122" actId="1076"/>
          <ac:spMkLst>
            <pc:docMk/>
            <pc:sldMk cId="3693354464" sldId="287"/>
            <ac:spMk id="2" creationId="{C765C129-10ED-6A60-66BA-6B6BEA11DF2D}"/>
          </ac:spMkLst>
        </pc:spChg>
        <pc:spChg chg="mod">
          <ac:chgData name="Steinczinger Zsuzsa" userId="54182dde-05ea-4a03-91ce-2d0ce57253be" providerId="ADAL" clId="{5EC09CC6-2D3A-4983-ACB9-7C05A0E330A1}" dt="2025-04-01T05:45:57.516" v="123" actId="1076"/>
          <ac:spMkLst>
            <pc:docMk/>
            <pc:sldMk cId="3693354464" sldId="287"/>
            <ac:spMk id="60" creationId="{4BDDEFDB-0D34-C996-C85E-A95BAB5FE9B6}"/>
          </ac:spMkLst>
        </pc:spChg>
        <pc:picChg chg="add del mod">
          <ac:chgData name="Steinczinger Zsuzsa" userId="54182dde-05ea-4a03-91ce-2d0ce57253be" providerId="ADAL" clId="{5EC09CC6-2D3A-4983-ACB9-7C05A0E330A1}" dt="2025-04-01T05:45:53.660" v="122" actId="1076"/>
          <ac:picMkLst>
            <pc:docMk/>
            <pc:sldMk cId="3693354464" sldId="287"/>
            <ac:picMk id="58" creationId="{5EB5ED51-B899-ECAC-2798-3F5574F50D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F00C1-69DE-414D-BA6F-C669B9E303A9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FDC92-7500-4BD9-AFAD-8A198BA6CC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254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6F27A8-3212-CE58-EECD-F5DE3213B4B2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41B5DE-E91B-4F87-48FE-C5DD0552EDED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DBD8A2-EBF2-6AC5-B582-2E81CAE13D5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2808D-40FC-63BC-8190-B0C0CAFDCDC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BF831-6F65-ECBA-109A-B2DDC7B23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B2EE2-E3A7-26D7-B343-5E1E82242C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1C3CE-D26E-33D6-4275-49F3DBB5E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023D15-9687-0301-133F-A404159C478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43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145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70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84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szöve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171450" indent="-171450" defTabSz="685800">
              <a:spcBef>
                <a:spcPts val="750"/>
              </a:spcBef>
              <a:buSzPct val="100000"/>
              <a:buFont typeface="Arial"/>
              <a:defRPr sz="2100">
                <a:solidFill>
                  <a:srgbClr val="5C5C5C"/>
                </a:solidFill>
              </a:defRPr>
            </a:lvl1pPr>
            <a:lvl2pPr marL="371475" indent="-200025" defTabSz="685800">
              <a:spcBef>
                <a:spcPts val="750"/>
              </a:spcBef>
              <a:buSzPct val="100000"/>
              <a:buFont typeface="Arial"/>
              <a:defRPr sz="2100">
                <a:solidFill>
                  <a:srgbClr val="5C5C5C"/>
                </a:solidFill>
              </a:defRPr>
            </a:lvl2pPr>
            <a:lvl3pPr marL="582930" indent="-240030" defTabSz="685800">
              <a:spcBef>
                <a:spcPts val="750"/>
              </a:spcBef>
              <a:buSzPct val="100000"/>
              <a:buFont typeface="Arial"/>
              <a:defRPr sz="2100">
                <a:solidFill>
                  <a:srgbClr val="5C5C5C"/>
                </a:solidFill>
              </a:defRPr>
            </a:lvl3pPr>
            <a:lvl4pPr marL="781050" indent="-266700" defTabSz="685800">
              <a:spcBef>
                <a:spcPts val="750"/>
              </a:spcBef>
              <a:buSzPct val="100000"/>
              <a:buFont typeface="Arial"/>
              <a:defRPr sz="2100">
                <a:solidFill>
                  <a:srgbClr val="5C5C5C"/>
                </a:solidFill>
              </a:defRPr>
            </a:lvl4pPr>
            <a:lvl5pPr marL="952500" indent="-266700" defTabSz="685800">
              <a:spcBef>
                <a:spcPts val="750"/>
              </a:spcBef>
              <a:buSzPct val="100000"/>
              <a:buFont typeface="Arial"/>
              <a:defRPr sz="2100">
                <a:solidFill>
                  <a:srgbClr val="5C5C5C"/>
                </a:solidFill>
              </a:defRPr>
            </a:lvl5pPr>
          </a:lstStyle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8326144" y="6417935"/>
            <a:ext cx="189206" cy="241955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685800">
              <a:defRPr sz="900">
                <a:solidFill>
                  <a:srgbClr val="9A9A9A"/>
                </a:solidFill>
                <a:latin typeface="Calibri Light"/>
                <a:ea typeface="Calibri Light"/>
                <a:cs typeface="Calibri Light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 bwMode="auto">
          <a:xfrm>
            <a:off x="320011" y="1408"/>
            <a:ext cx="7886700" cy="89217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685800">
              <a:lnSpc>
                <a:spcPct val="90000"/>
              </a:lnSpc>
              <a:defRPr sz="2813" b="0" spc="0">
                <a:solidFill>
                  <a:srgbClr val="5C5C5C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152" name="Téglalap 9"/>
          <p:cNvSpPr/>
          <p:nvPr/>
        </p:nvSpPr>
        <p:spPr bwMode="auto">
          <a:xfrm>
            <a:off x="0" y="-53340"/>
            <a:ext cx="280035" cy="6911340"/>
          </a:xfrm>
          <a:prstGeom prst="rect">
            <a:avLst/>
          </a:prstGeom>
          <a:solidFill>
            <a:srgbClr val="A52039"/>
          </a:solidFill>
          <a:ln w="12700">
            <a:miter lim="400000"/>
          </a:ln>
        </p:spPr>
        <p:txBody>
          <a:bodyPr tIns="34290" bIns="34290" anchor="ctr"/>
          <a:lstStyle/>
          <a:p>
            <a:pPr defTabSz="685800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</a:defRPr>
            </a:pPr>
            <a:endParaRPr sz="1350"/>
          </a:p>
        </p:txBody>
      </p:sp>
      <p:sp>
        <p:nvSpPr>
          <p:cNvPr id="153" name="Téglalap 10"/>
          <p:cNvSpPr/>
          <p:nvPr/>
        </p:nvSpPr>
        <p:spPr bwMode="auto">
          <a:xfrm rot="16199999" flipH="1">
            <a:off x="-3168168" y="3369794"/>
            <a:ext cx="6911342" cy="65074"/>
          </a:xfrm>
          <a:prstGeom prst="rect">
            <a:avLst/>
          </a:prstGeom>
          <a:solidFill>
            <a:srgbClr val="771729"/>
          </a:solidFill>
          <a:ln w="12700">
            <a:miter lim="400000"/>
          </a:ln>
        </p:spPr>
        <p:txBody>
          <a:bodyPr tIns="34290" bIns="34290" anchor="ctr"/>
          <a:lstStyle/>
          <a:p>
            <a:pPr defTabSz="685800">
              <a:defRPr sz="3600">
                <a:solidFill>
                  <a:srgbClr val="FFFFFF"/>
                </a:solidFill>
                <a:latin typeface="Calibri Light"/>
                <a:ea typeface="Calibri Light"/>
                <a:cs typeface="Calibri Light"/>
              </a:defRPr>
            </a:pPr>
            <a:endParaRPr sz="1350"/>
          </a:p>
        </p:txBody>
      </p:sp>
      <p:pic>
        <p:nvPicPr>
          <p:cNvPr id="2" name="Picture 2" descr="Címlap">
            <a:extLst>
              <a:ext uri="{FF2B5EF4-FFF2-40B4-BE49-F238E27FC236}">
                <a16:creationId xmlns:a16="http://schemas.microsoft.com/office/drawing/2014/main" id="{7A3B2661-877C-17C2-EE51-138DB8C646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16" y="193349"/>
            <a:ext cx="3153818" cy="70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D07A3FB7-EC87-FCE8-C117-74170F851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964" y="980279"/>
            <a:ext cx="8889036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CF8E0380-333A-66C6-4422-914042C07EA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4964" y="83204"/>
            <a:ext cx="8889036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>
            <a:extLst>
              <a:ext uri="{FF2B5EF4-FFF2-40B4-BE49-F238E27FC236}">
                <a16:creationId xmlns:a16="http://schemas.microsoft.com/office/drawing/2014/main" id="{00BF360C-3520-8B89-8F8F-4CC38D455CAF}"/>
              </a:ext>
            </a:extLst>
          </p:cNvPr>
          <p:cNvSpPr/>
          <p:nvPr userDrawn="1"/>
        </p:nvSpPr>
        <p:spPr>
          <a:xfrm flipV="1">
            <a:off x="320012" y="1005600"/>
            <a:ext cx="8823988" cy="87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E8B5C052-DEA6-0F18-2D34-648493613E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45263" y="436563"/>
            <a:ext cx="914400" cy="914400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40C2C03E-4C04-12B5-BCC1-DAB2E443BB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37350" y="436563"/>
            <a:ext cx="914400" cy="914400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22825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772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539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75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212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9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49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46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6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3E78E-F0E8-4D62-84F9-91DC07C377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DEC20-7EC2-47C7-9C09-2F65A7DA87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274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5D213968-15EB-D289-FF96-FF4404369706}"/>
              </a:ext>
            </a:extLst>
          </p:cNvPr>
          <p:cNvGrpSpPr/>
          <p:nvPr/>
        </p:nvGrpSpPr>
        <p:grpSpPr>
          <a:xfrm>
            <a:off x="439593" y="2116328"/>
            <a:ext cx="8704407" cy="3888127"/>
            <a:chOff x="320011" y="2101050"/>
            <a:chExt cx="8704407" cy="3888127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32DFE8B1-D31F-F1FA-F126-323D3E70A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08"/>
            <a:stretch/>
          </p:blipFill>
          <p:spPr>
            <a:xfrm>
              <a:off x="6329414" y="2101050"/>
              <a:ext cx="2695004" cy="1800000"/>
            </a:xfrm>
            <a:prstGeom prst="rect">
              <a:avLst/>
            </a:prstGeom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9E8E14B9-EE85-EC33-F732-ADB18C1B3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418" y="4189177"/>
              <a:ext cx="2700000" cy="1800000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3B36D28D-32F5-6BA0-EDBF-D43E5C64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610" y="4163154"/>
              <a:ext cx="2762148" cy="1800000"/>
            </a:xfrm>
            <a:prstGeom prst="rect">
              <a:avLst/>
            </a:prstGeom>
          </p:spPr>
        </p:pic>
        <p:grpSp>
          <p:nvGrpSpPr>
            <p:cNvPr id="21" name="Csoportba foglalás 20">
              <a:extLst>
                <a:ext uri="{FF2B5EF4-FFF2-40B4-BE49-F238E27FC236}">
                  <a16:creationId xmlns:a16="http://schemas.microsoft.com/office/drawing/2014/main" id="{43745706-4895-DC68-E5BB-7C945E5AEA48}"/>
                </a:ext>
              </a:extLst>
            </p:cNvPr>
            <p:cNvGrpSpPr/>
            <p:nvPr/>
          </p:nvGrpSpPr>
          <p:grpSpPr>
            <a:xfrm>
              <a:off x="320011" y="2101050"/>
              <a:ext cx="5753746" cy="3862104"/>
              <a:chOff x="320011" y="2101050"/>
              <a:chExt cx="5753746" cy="3862104"/>
            </a:xfrm>
          </p:grpSpPr>
          <p:pic>
            <p:nvPicPr>
              <p:cNvPr id="6" name="Kép 5">
                <a:extLst>
                  <a:ext uri="{FF2B5EF4-FFF2-40B4-BE49-F238E27FC236}">
                    <a16:creationId xmlns:a16="http://schemas.microsoft.com/office/drawing/2014/main" id="{838C8CAF-CEB0-3787-CBAA-CE41939E1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11" y="2101050"/>
                <a:ext cx="2705071" cy="1800000"/>
              </a:xfrm>
              <a:prstGeom prst="rect">
                <a:avLst/>
              </a:prstGeom>
            </p:spPr>
          </p:pic>
          <p:pic>
            <p:nvPicPr>
              <p:cNvPr id="9" name="Kép 8">
                <a:extLst>
                  <a:ext uri="{FF2B5EF4-FFF2-40B4-BE49-F238E27FC236}">
                    <a16:creationId xmlns:a16="http://schemas.microsoft.com/office/drawing/2014/main" id="{BF200593-07CD-A562-CCA7-5AD2A1233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11" y="4163154"/>
                <a:ext cx="2705072" cy="1800000"/>
              </a:xfrm>
              <a:prstGeom prst="rect">
                <a:avLst/>
              </a:prstGeom>
            </p:spPr>
          </p:pic>
          <p:pic>
            <p:nvPicPr>
              <p:cNvPr id="11" name="Kép 10">
                <a:extLst>
                  <a:ext uri="{FF2B5EF4-FFF2-40B4-BE49-F238E27FC236}">
                    <a16:creationId xmlns:a16="http://schemas.microsoft.com/office/drawing/2014/main" id="{2FDC67F4-B7A9-4869-6CE6-A04D2CD84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61"/>
              <a:stretch/>
            </p:blipFill>
            <p:spPr>
              <a:xfrm>
                <a:off x="3319112" y="2101050"/>
                <a:ext cx="2754645" cy="1800000"/>
              </a:xfrm>
              <a:prstGeom prst="rect">
                <a:avLst/>
              </a:prstGeom>
            </p:spPr>
          </p:pic>
        </p:grpSp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72DE2023-340D-0C77-434F-D728F1AFC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245" y="6269530"/>
            <a:ext cx="1031166" cy="27866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C1A7406-CD8B-F217-5C5B-34F5F7519E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418" y="6215879"/>
            <a:ext cx="1131115" cy="385961"/>
          </a:xfrm>
          <a:prstGeom prst="rect">
            <a:avLst/>
          </a:prstGeom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96333E55-0B85-053B-044E-826F2D06D072}"/>
              </a:ext>
            </a:extLst>
          </p:cNvPr>
          <p:cNvGrpSpPr/>
          <p:nvPr/>
        </p:nvGrpSpPr>
        <p:grpSpPr bwMode="auto">
          <a:xfrm>
            <a:off x="441645" y="1382425"/>
            <a:ext cx="143506" cy="569251"/>
            <a:chOff x="7708490" y="2035277"/>
            <a:chExt cx="181509" cy="720000"/>
          </a:xfrm>
        </p:grpSpPr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A0CF07B5-2598-70C3-F264-8B1FF4295672}"/>
                </a:ext>
              </a:extLst>
            </p:cNvPr>
            <p:cNvSpPr/>
            <p:nvPr/>
          </p:nvSpPr>
          <p:spPr bwMode="auto">
            <a:xfrm>
              <a:off x="7708490" y="2035277"/>
              <a:ext cx="180000" cy="180000"/>
            </a:xfrm>
            <a:prstGeom prst="rect">
              <a:avLst/>
            </a:prstGeom>
            <a:solidFill>
              <a:srgbClr val="EAD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hu-HU" sz="1350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3C92C559-4A4B-28EB-3290-BDCC74DD27FE}"/>
                </a:ext>
              </a:extLst>
            </p:cNvPr>
            <p:cNvSpPr/>
            <p:nvPr/>
          </p:nvSpPr>
          <p:spPr bwMode="auto">
            <a:xfrm>
              <a:off x="7709999" y="2215277"/>
              <a:ext cx="180000" cy="180000"/>
            </a:xfrm>
            <a:prstGeom prst="rect">
              <a:avLst/>
            </a:prstGeom>
            <a:solidFill>
              <a:srgbClr val="84C6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hu-HU" sz="1350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8BE56389-84C1-1DE5-3D5E-B7061AEA7B08}"/>
                </a:ext>
              </a:extLst>
            </p:cNvPr>
            <p:cNvSpPr/>
            <p:nvPr/>
          </p:nvSpPr>
          <p:spPr bwMode="auto">
            <a:xfrm>
              <a:off x="7708490" y="2395277"/>
              <a:ext cx="180000" cy="180000"/>
            </a:xfrm>
            <a:prstGeom prst="rect">
              <a:avLst/>
            </a:prstGeom>
            <a:solidFill>
              <a:srgbClr val="148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hu-HU" sz="1350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B1831B82-7031-1B4A-FC9E-9DA31A646E0B}"/>
                </a:ext>
              </a:extLst>
            </p:cNvPr>
            <p:cNvSpPr/>
            <p:nvPr/>
          </p:nvSpPr>
          <p:spPr bwMode="auto">
            <a:xfrm>
              <a:off x="7708490" y="2575277"/>
              <a:ext cx="180000" cy="180000"/>
            </a:xfrm>
            <a:prstGeom prst="rect">
              <a:avLst/>
            </a:prstGeom>
            <a:solidFill>
              <a:srgbClr val="00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hu-HU" sz="1350"/>
            </a:p>
          </p:txBody>
        </p:sp>
      </p:grp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F8155CB-99C7-CCA1-606D-0421EAE4FC32}"/>
              </a:ext>
            </a:extLst>
          </p:cNvPr>
          <p:cNvSpPr txBox="1"/>
          <p:nvPr/>
        </p:nvSpPr>
        <p:spPr bwMode="auto">
          <a:xfrm>
            <a:off x="583958" y="1309260"/>
            <a:ext cx="1634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1350" b="1" dirty="0">
                <a:latin typeface="Arial"/>
                <a:cs typeface="Arial"/>
              </a:rPr>
              <a:t>Research.</a:t>
            </a:r>
            <a:endParaRPr sz="1350" dirty="0"/>
          </a:p>
          <a:p>
            <a:pPr>
              <a:defRPr/>
            </a:pPr>
            <a:r>
              <a:rPr lang="hu-HU" sz="1350" b="1" dirty="0" err="1">
                <a:latin typeface="Arial"/>
                <a:cs typeface="Arial"/>
              </a:rPr>
              <a:t>Innovation</a:t>
            </a:r>
            <a:r>
              <a:rPr lang="hu-HU" sz="1350" b="1" dirty="0">
                <a:latin typeface="Arial"/>
                <a:cs typeface="Arial"/>
              </a:rPr>
              <a:t>.</a:t>
            </a:r>
            <a:endParaRPr sz="1350" dirty="0"/>
          </a:p>
          <a:p>
            <a:pPr>
              <a:defRPr/>
            </a:pPr>
            <a:r>
              <a:rPr lang="hu-HU" sz="1350" b="1" dirty="0" err="1">
                <a:latin typeface="Arial"/>
                <a:cs typeface="Arial"/>
              </a:rPr>
              <a:t>Impact</a:t>
            </a:r>
            <a:r>
              <a:rPr lang="hu-HU" sz="135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0" name="Cím 5">
            <a:extLst>
              <a:ext uri="{FF2B5EF4-FFF2-40B4-BE49-F238E27FC236}">
                <a16:creationId xmlns:a16="http://schemas.microsoft.com/office/drawing/2014/main" id="{713FA59F-61DE-4B60-5D45-E0AD68E8608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0011" y="67298"/>
            <a:ext cx="5821507" cy="89325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b="1" dirty="0"/>
              <a:t>HUN-REN Wigner Research Centre </a:t>
            </a:r>
            <a:r>
              <a:rPr lang="hu-HU" b="1" dirty="0" err="1"/>
              <a:t>for</a:t>
            </a:r>
            <a:r>
              <a:rPr lang="hu-HU" b="1" dirty="0"/>
              <a:t> </a:t>
            </a:r>
            <a:r>
              <a:rPr lang="hu-HU" b="1" dirty="0" err="1"/>
              <a:t>Physics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95958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24161D07-53AC-79DE-AC92-CD4F22994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6857" y="316828"/>
            <a:ext cx="7886700" cy="530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hu-HU" sz="25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2500" b="1" dirty="0" err="1">
                <a:latin typeface="Verdana" panose="020B0604030504040204" pitchFamily="34" charset="0"/>
                <a:ea typeface="Verdana" panose="020B0604030504040204" pitchFamily="34" charset="0"/>
              </a:rPr>
              <a:t>mission</a:t>
            </a:r>
            <a:endParaRPr lang="hu-HU" sz="2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00EB92DE-06F2-7812-F938-0655F0B77A13}"/>
              </a:ext>
            </a:extLst>
          </p:cNvPr>
          <p:cNvGrpSpPr/>
          <p:nvPr/>
        </p:nvGrpSpPr>
        <p:grpSpPr>
          <a:xfrm>
            <a:off x="3216540" y="1229522"/>
            <a:ext cx="5577399" cy="3926552"/>
            <a:chOff x="3404894" y="1265885"/>
            <a:chExt cx="5577399" cy="3926552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1C2A5F0B-0679-E67F-D062-6F031048A104}"/>
                </a:ext>
              </a:extLst>
            </p:cNvPr>
            <p:cNvSpPr/>
            <p:nvPr/>
          </p:nvSpPr>
          <p:spPr>
            <a:xfrm>
              <a:off x="3404894" y="1265885"/>
              <a:ext cx="3105729" cy="1132288"/>
            </a:xfrm>
            <a:prstGeom prst="roundRect">
              <a:avLst/>
            </a:prstGeom>
            <a:noFill/>
            <a:ln w="50800">
              <a:solidFill>
                <a:srgbClr val="7D1E20"/>
              </a:solidFill>
            </a:ln>
            <a:scene3d>
              <a:camera prst="orthographicFront"/>
              <a:lightRig rig="threePt" dir="t">
                <a:rot lat="0" lon="0" rev="30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EF715619-0330-72C7-731D-B69EA442D331}"/>
                </a:ext>
              </a:extLst>
            </p:cNvPr>
            <p:cNvSpPr/>
            <p:nvPr/>
          </p:nvSpPr>
          <p:spPr>
            <a:xfrm>
              <a:off x="4805007" y="2673647"/>
              <a:ext cx="4177286" cy="1198760"/>
            </a:xfrm>
            <a:prstGeom prst="roundRect">
              <a:avLst/>
            </a:prstGeom>
            <a:noFill/>
            <a:ln w="50800">
              <a:solidFill>
                <a:srgbClr val="7D1E20"/>
              </a:solidFill>
            </a:ln>
            <a:scene3d>
              <a:camera prst="orthographicFront"/>
              <a:lightRig rig="threePt" dir="t">
                <a:rot lat="0" lon="0" rev="30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8" name="Téglalap: lekerekített 7">
              <a:extLst>
                <a:ext uri="{FF2B5EF4-FFF2-40B4-BE49-F238E27FC236}">
                  <a16:creationId xmlns:a16="http://schemas.microsoft.com/office/drawing/2014/main" id="{A0ADF0A5-6BB1-D2FE-0269-011BF286F87D}"/>
                </a:ext>
              </a:extLst>
            </p:cNvPr>
            <p:cNvSpPr/>
            <p:nvPr/>
          </p:nvSpPr>
          <p:spPr>
            <a:xfrm>
              <a:off x="4589894" y="4176774"/>
              <a:ext cx="4092467" cy="1015663"/>
            </a:xfrm>
            <a:prstGeom prst="roundRect">
              <a:avLst/>
            </a:prstGeom>
            <a:noFill/>
            <a:ln w="50800">
              <a:solidFill>
                <a:srgbClr val="7D1E20"/>
              </a:solidFill>
            </a:ln>
            <a:scene3d>
              <a:camera prst="orthographicFront"/>
              <a:lightRig rig="threePt" dir="t">
                <a:rot lat="0" lon="0" rev="30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1F113157-B10F-5CC7-D438-C2D62E92F641}"/>
                </a:ext>
              </a:extLst>
            </p:cNvPr>
            <p:cNvSpPr txBox="1"/>
            <p:nvPr/>
          </p:nvSpPr>
          <p:spPr>
            <a:xfrm>
              <a:off x="3621752" y="1325157"/>
              <a:ext cx="2672014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000" b="1" dirty="0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Basic </a:t>
              </a: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research</a:t>
              </a:r>
              <a:endParaRPr lang="en-GB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000" b="1" dirty="0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Research </a:t>
              </a: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Groups</a:t>
              </a:r>
              <a:endPara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b="1" dirty="0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Table top exp</a:t>
              </a: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eriments</a:t>
              </a:r>
              <a:endParaRPr lang="en-GB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endParaRP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02649AEA-80EA-E3B4-24A0-EC8CD84B893F}"/>
                </a:ext>
              </a:extLst>
            </p:cNvPr>
            <p:cNvSpPr/>
            <p:nvPr/>
          </p:nvSpPr>
          <p:spPr>
            <a:xfrm>
              <a:off x="4350127" y="4167282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Industrial</a:t>
              </a:r>
              <a:r>
                <a:rPr lang="hu-HU" sz="2000" b="1" dirty="0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 </a:t>
              </a: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applications</a:t>
              </a:r>
              <a:endPara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Innovation</a:t>
              </a:r>
              <a:r>
                <a:rPr lang="hu-HU" sz="2000" b="1" dirty="0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 Centre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Technology</a:t>
              </a:r>
              <a:r>
                <a:rPr lang="hu-HU" sz="2000" b="1" dirty="0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 </a:t>
              </a:r>
              <a:r>
                <a:rPr lang="hu-HU" sz="2000" b="1" dirty="0" err="1">
                  <a:solidFill>
                    <a:schemeClr val="bg1">
                      <a:lumMod val="50000"/>
                    </a:schemeClr>
                  </a:solidFill>
                  <a:latin typeface="Garamond" panose="02020404030301010803" pitchFamily="18" charset="0"/>
                  <a:cs typeface="Arial" charset="0"/>
                </a:rPr>
                <a:t>Transfer</a:t>
              </a:r>
              <a:endPara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endParaRPr>
            </a:p>
          </p:txBody>
        </p:sp>
      </p:grpSp>
      <p:sp>
        <p:nvSpPr>
          <p:cNvPr id="11" name="Téglalap 10">
            <a:extLst>
              <a:ext uri="{FF2B5EF4-FFF2-40B4-BE49-F238E27FC236}">
                <a16:creationId xmlns:a16="http://schemas.microsoft.com/office/drawing/2014/main" id="{D91E2FE4-99CC-6651-C774-6EB8FBF9AD65}"/>
              </a:ext>
            </a:extLst>
          </p:cNvPr>
          <p:cNvSpPr/>
          <p:nvPr/>
        </p:nvSpPr>
        <p:spPr>
          <a:xfrm>
            <a:off x="4616653" y="275839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National </a:t>
            </a:r>
            <a:r>
              <a:rPr lang="hu-HU" sz="2000" b="1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laboratories</a:t>
            </a:r>
            <a:endParaRPr lang="hu-HU" sz="2000" b="1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Long term com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m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itments</a:t>
            </a:r>
            <a:endParaRPr lang="en-GB" sz="2000" b="1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International large scale RIs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B9D4412F-8BC6-07CF-0AE3-BCF384DAB958}"/>
              </a:ext>
            </a:extLst>
          </p:cNvPr>
          <p:cNvSpPr/>
          <p:nvPr/>
        </p:nvSpPr>
        <p:spPr>
          <a:xfrm>
            <a:off x="2284236" y="55020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Education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Trainee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 </a:t>
            </a:r>
            <a:r>
              <a:rPr lang="hu-HU" sz="2000" b="1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possibilities</a:t>
            </a:r>
            <a:endParaRPr lang="hu-HU" sz="2000" b="1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Knowledge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 </a:t>
            </a:r>
            <a:r>
              <a:rPr lang="hu-HU" sz="2000" b="1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cs typeface="Arial" charset="0"/>
              </a:rPr>
              <a:t>transfer</a:t>
            </a:r>
            <a:endParaRPr lang="hu-HU" sz="2000" b="1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FF644E96-8F9B-9831-6F00-65E7BF158912}"/>
              </a:ext>
            </a:extLst>
          </p:cNvPr>
          <p:cNvSpPr/>
          <p:nvPr/>
        </p:nvSpPr>
        <p:spPr>
          <a:xfrm>
            <a:off x="3054785" y="5502075"/>
            <a:ext cx="3105729" cy="1015663"/>
          </a:xfrm>
          <a:prstGeom prst="roundRect">
            <a:avLst/>
          </a:prstGeom>
          <a:noFill/>
          <a:ln w="50800">
            <a:solidFill>
              <a:srgbClr val="7D1E20"/>
            </a:solidFill>
          </a:ln>
          <a:scene3d>
            <a:camera prst="orthographicFront"/>
            <a:lightRig rig="threePt" dir="t">
              <a:rot lat="0" lon="0" rev="30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15" name="Picture 2" descr="Címlap">
            <a:extLst>
              <a:ext uri="{FF2B5EF4-FFF2-40B4-BE49-F238E27FC236}">
                <a16:creationId xmlns:a16="http://schemas.microsoft.com/office/drawing/2014/main" id="{00A1DC17-A6EF-60EB-5E11-C161216C2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3" y="3109296"/>
            <a:ext cx="3654550" cy="8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3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4F87343-AD6F-8E50-F9C6-1DFE2050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3" y="284985"/>
            <a:ext cx="7886700" cy="892176"/>
          </a:xfrm>
        </p:spPr>
        <p:txBody>
          <a:bodyPr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2400" b="1" dirty="0"/>
              <a:t>Main </a:t>
            </a:r>
            <a:r>
              <a:rPr lang="hu-HU" altLang="hu-HU" sz="2400" b="1" dirty="0" err="1"/>
              <a:t>projects-</a:t>
            </a:r>
            <a:r>
              <a:rPr lang="hu-HU" sz="2400" b="1" dirty="0" err="1"/>
              <a:t>Extensive</a:t>
            </a:r>
            <a:r>
              <a:rPr lang="hu-HU" sz="2400" b="1" dirty="0"/>
              <a:t> </a:t>
            </a:r>
            <a:br>
              <a:rPr lang="hu-HU" sz="2400" b="1" dirty="0"/>
            </a:br>
            <a:r>
              <a:rPr lang="hu-HU" sz="2400" b="1" dirty="0" err="1"/>
              <a:t>research</a:t>
            </a:r>
            <a:r>
              <a:rPr lang="hu-HU" sz="2400" b="1" dirty="0"/>
              <a:t> </a:t>
            </a:r>
            <a:r>
              <a:rPr lang="hu-HU" sz="2400" b="1" dirty="0" err="1"/>
              <a:t>infrasturcture</a:t>
            </a:r>
            <a:br>
              <a:rPr lang="hu-HU" sz="2400" b="1" dirty="0"/>
            </a:br>
            <a:endParaRPr lang="hu-HU" sz="2400" b="1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DA02EAC7-BF0B-84A6-8AEA-146838E6DC0A}"/>
              </a:ext>
            </a:extLst>
          </p:cNvPr>
          <p:cNvGrpSpPr/>
          <p:nvPr/>
        </p:nvGrpSpPr>
        <p:grpSpPr>
          <a:xfrm>
            <a:off x="242984" y="1316681"/>
            <a:ext cx="8658032" cy="5008433"/>
            <a:chOff x="148581" y="1316681"/>
            <a:chExt cx="8658032" cy="5008433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475AD9FE-789D-6820-ED4A-ED8C61392E10}"/>
                </a:ext>
              </a:extLst>
            </p:cNvPr>
            <p:cNvSpPr/>
            <p:nvPr/>
          </p:nvSpPr>
          <p:spPr>
            <a:xfrm>
              <a:off x="148581" y="1316681"/>
              <a:ext cx="3986989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altLang="hu-HU" sz="2300" b="1" dirty="0">
                  <a:solidFill>
                    <a:srgbClr val="5C5C5C"/>
                  </a:solidFill>
                  <a:latin typeface="Verdana"/>
                  <a:ea typeface="Verdana"/>
                </a:rPr>
                <a:t>1. </a:t>
              </a:r>
              <a:r>
                <a:rPr lang="hu-HU" altLang="hu-HU" sz="2300" b="1" dirty="0" err="1">
                  <a:solidFill>
                    <a:srgbClr val="5C5C5C"/>
                  </a:solidFill>
                  <a:latin typeface="Verdana"/>
                  <a:ea typeface="Verdana"/>
                </a:rPr>
                <a:t>High-energy</a:t>
              </a:r>
              <a:r>
                <a:rPr lang="hu-HU" altLang="hu-HU" sz="2300" b="1" dirty="0">
                  <a:solidFill>
                    <a:srgbClr val="5C5C5C"/>
                  </a:solidFill>
                  <a:latin typeface="Verdana"/>
                  <a:ea typeface="Verdana"/>
                </a:rPr>
                <a:t> </a:t>
              </a:r>
              <a:r>
                <a:rPr lang="hu-HU" altLang="hu-HU" sz="2300" b="1" dirty="0" err="1">
                  <a:solidFill>
                    <a:srgbClr val="5C5C5C"/>
                  </a:solidFill>
                  <a:latin typeface="Verdana"/>
                  <a:ea typeface="Verdana"/>
                </a:rPr>
                <a:t>physics</a:t>
              </a:r>
              <a:endParaRPr lang="hu-HU" altLang="hu-HU" sz="2300" b="1" dirty="0">
                <a:solidFill>
                  <a:srgbClr val="5C5C5C"/>
                </a:solidFill>
                <a:latin typeface="Verdana"/>
                <a:ea typeface="Verdana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4A904A-E842-1C4F-F902-C6FD8D27E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86" y="2467954"/>
              <a:ext cx="1504715" cy="1504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C4D57EB-8EA7-F510-6B4B-842B6C44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49" y="1958737"/>
              <a:ext cx="2700000" cy="1800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EB4DA4D1-D902-B235-7EE3-140675BE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23" y="4525114"/>
              <a:ext cx="2704226" cy="1800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62FE1480-8EE9-08A2-08A8-73DE0BB7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614" y="1975747"/>
              <a:ext cx="2699999" cy="1800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532B7371-E1B6-9D9C-ED8D-F5805758B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7" r="34547"/>
            <a:stretch/>
          </p:blipFill>
          <p:spPr>
            <a:xfrm>
              <a:off x="966185" y="4143114"/>
              <a:ext cx="1504716" cy="1504716"/>
            </a:xfrm>
            <a:prstGeom prst="rect">
              <a:avLst/>
            </a:prstGeom>
          </p:spPr>
        </p:pic>
      </p:grpSp>
      <p:pic>
        <p:nvPicPr>
          <p:cNvPr id="11" name="Kép 10">
            <a:extLst>
              <a:ext uri="{FF2B5EF4-FFF2-40B4-BE49-F238E27FC236}">
                <a16:creationId xmlns:a16="http://schemas.microsoft.com/office/drawing/2014/main" id="{3AF7D95D-C599-B508-2260-947E0B987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5" y="4516575"/>
            <a:ext cx="2700001" cy="18000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60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C0FBE6BD-C93D-AFC3-D12F-AF9F9B82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83" y="196206"/>
            <a:ext cx="5452716" cy="892176"/>
          </a:xfrm>
        </p:spPr>
        <p:txBody>
          <a:bodyPr>
            <a:noAutofit/>
          </a:bodyPr>
          <a:lstStyle/>
          <a:p>
            <a:r>
              <a:rPr lang="hu-HU" altLang="hu-HU" sz="2500" b="1" dirty="0"/>
              <a:t>2. </a:t>
            </a:r>
            <a:r>
              <a:rPr lang="hu-HU" altLang="hu-HU" sz="2500" b="1" dirty="0" err="1"/>
              <a:t>Quantum</a:t>
            </a:r>
            <a:r>
              <a:rPr lang="hu-HU" altLang="hu-HU" sz="2500" b="1" dirty="0"/>
              <a:t> </a:t>
            </a:r>
            <a:r>
              <a:rPr lang="hu-HU" altLang="hu-HU" sz="2500" b="1" dirty="0" err="1"/>
              <a:t>optics</a:t>
            </a:r>
            <a:r>
              <a:rPr lang="hu-HU" altLang="hu-HU" sz="2500" b="1" dirty="0"/>
              <a:t> and </a:t>
            </a:r>
            <a:r>
              <a:rPr lang="hu-HU" altLang="hu-HU" sz="2500" b="1" dirty="0" err="1"/>
              <a:t>quantum</a:t>
            </a:r>
            <a:r>
              <a:rPr lang="hu-HU" altLang="hu-HU" sz="2500" b="1" dirty="0"/>
              <a:t> </a:t>
            </a:r>
            <a:r>
              <a:rPr lang="hu-HU" altLang="hu-HU" sz="2500" b="1" dirty="0" err="1"/>
              <a:t>computing</a:t>
            </a:r>
            <a:br>
              <a:rPr lang="hu-HU" altLang="hu-HU" sz="2500" b="1" dirty="0"/>
            </a:br>
            <a:endParaRPr lang="hu-HU" sz="2500" b="1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DC42106-5D28-B503-27CA-F8E2A2C843B6}"/>
              </a:ext>
            </a:extLst>
          </p:cNvPr>
          <p:cNvGrpSpPr/>
          <p:nvPr/>
        </p:nvGrpSpPr>
        <p:grpSpPr>
          <a:xfrm>
            <a:off x="449321" y="1208357"/>
            <a:ext cx="8559562" cy="5007349"/>
            <a:chOff x="282983" y="1152939"/>
            <a:chExt cx="8559562" cy="5007349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7D696929-6D12-0778-A76D-35FCE0B4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83" y="1152939"/>
              <a:ext cx="2811336" cy="1874224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06503DFB-86BC-02DF-F386-C1AC3C1D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210" y="1170077"/>
              <a:ext cx="2811335" cy="1874223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B465B291-0874-D36E-A725-2C958CEE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489" y="3943906"/>
              <a:ext cx="4085493" cy="2216382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352947FA-6C0F-4769-F674-B9C622860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05" y="1208357"/>
            <a:ext cx="2811335" cy="187422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432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2113C4A2-0EDE-EFEE-7229-06421AFACF9A}"/>
              </a:ext>
            </a:extLst>
          </p:cNvPr>
          <p:cNvGrpSpPr/>
          <p:nvPr/>
        </p:nvGrpSpPr>
        <p:grpSpPr>
          <a:xfrm>
            <a:off x="430848" y="1891185"/>
            <a:ext cx="8564069" cy="3836933"/>
            <a:chOff x="322481" y="1817294"/>
            <a:chExt cx="8564069" cy="3836933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7BDF6036-B338-A158-F54C-126B2B981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481" y="1817294"/>
              <a:ext cx="2740315" cy="1826877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59E23BBF-992E-B527-A759-A91356390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234" y="1817294"/>
              <a:ext cx="2740316" cy="1826877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B122F8C6-B693-A457-2B5E-FDD6269EF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357" y="3827350"/>
              <a:ext cx="2740316" cy="1826877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9BF5F145-E4BC-F57A-E1C4-6A99646B3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234" y="3827350"/>
              <a:ext cx="2740316" cy="1826877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15B74011-23A3-B1F4-B95E-1717E1FD3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482" y="3827350"/>
              <a:ext cx="2740316" cy="1826877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301D3ADB-F6E5-75DD-8FE9-493D9387F4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24" y="1891185"/>
            <a:ext cx="2740316" cy="182687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ím 10">
            <a:extLst>
              <a:ext uri="{FF2B5EF4-FFF2-40B4-BE49-F238E27FC236}">
                <a16:creationId xmlns:a16="http://schemas.microsoft.com/office/drawing/2014/main" id="{173CB406-2A63-10AF-3499-EED051A2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5" y="182219"/>
            <a:ext cx="5230917" cy="530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500" b="1" dirty="0"/>
              <a:t>3. Modern </a:t>
            </a:r>
            <a:r>
              <a:rPr lang="hu-HU" altLang="hu-HU" sz="2500" b="1" dirty="0" err="1"/>
              <a:t>material</a:t>
            </a:r>
            <a:r>
              <a:rPr lang="hu-HU" altLang="hu-HU" sz="2500" b="1" dirty="0"/>
              <a:t> </a:t>
            </a:r>
            <a:r>
              <a:rPr lang="hu-HU" altLang="hu-HU" sz="2500" b="1" dirty="0" err="1"/>
              <a:t>sciences</a:t>
            </a:r>
            <a:endParaRPr lang="hu-HU" altLang="hu-HU" sz="2500" b="1" dirty="0"/>
          </a:p>
        </p:txBody>
      </p:sp>
    </p:spTree>
    <p:extLst>
      <p:ext uri="{BB962C8B-B14F-4D97-AF65-F5344CB8AC3E}">
        <p14:creationId xmlns:p14="http://schemas.microsoft.com/office/powerpoint/2010/main" val="3344707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E22EBE01-DF53-22CB-D7D4-C562ADA9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18" y="286779"/>
            <a:ext cx="6073428" cy="892176"/>
          </a:xfrm>
        </p:spPr>
        <p:txBody>
          <a:bodyPr>
            <a:noAutofit/>
          </a:bodyPr>
          <a:lstStyle/>
          <a:p>
            <a:r>
              <a:rPr lang="hu-HU" altLang="hu-HU" sz="2500" b="1" dirty="0"/>
              <a:t>4. </a:t>
            </a:r>
            <a:r>
              <a:rPr lang="hu-HU" altLang="hu-HU" sz="2500" b="1" dirty="0" err="1"/>
              <a:t>Laser</a:t>
            </a:r>
            <a:r>
              <a:rPr lang="hu-HU" altLang="hu-HU" sz="2500" b="1" dirty="0"/>
              <a:t> </a:t>
            </a:r>
            <a:r>
              <a:rPr lang="hu-HU" altLang="hu-HU" sz="2500" b="1" dirty="0" err="1"/>
              <a:t>physics</a:t>
            </a:r>
            <a:r>
              <a:rPr lang="hu-HU" altLang="hu-HU" sz="2500" b="1" dirty="0"/>
              <a:t> [</a:t>
            </a:r>
            <a:r>
              <a:rPr lang="hu-HU" altLang="hu-HU" sz="2500" b="1" dirty="0" err="1"/>
              <a:t>femtosecond</a:t>
            </a:r>
            <a:r>
              <a:rPr lang="hu-HU" altLang="hu-HU" sz="2500" b="1" dirty="0"/>
              <a:t> </a:t>
            </a:r>
            <a:r>
              <a:rPr lang="hu-HU" altLang="hu-HU" sz="2500" b="1" dirty="0" err="1"/>
              <a:t>lasers</a:t>
            </a:r>
            <a:r>
              <a:rPr lang="hu-HU" altLang="hu-HU" sz="2500" b="1" dirty="0"/>
              <a:t> </a:t>
            </a:r>
            <a:r>
              <a:rPr lang="hu-HU" altLang="hu-HU" sz="2500" dirty="0">
                <a:sym typeface="Wingdings" pitchFamily="2" charset="2"/>
              </a:rPr>
              <a:t>→</a:t>
            </a:r>
            <a:r>
              <a:rPr lang="hu-HU" altLang="hu-HU" sz="2500" b="1" dirty="0">
                <a:sym typeface="Wingdings" pitchFamily="2" charset="2"/>
              </a:rPr>
              <a:t> </a:t>
            </a:r>
            <a:r>
              <a:rPr lang="hu-HU" altLang="hu-HU" sz="2500" b="1" dirty="0" err="1">
                <a:sym typeface="Wingdings" pitchFamily="2" charset="2"/>
              </a:rPr>
              <a:t>attosecond</a:t>
            </a:r>
            <a:r>
              <a:rPr lang="hu-HU" altLang="hu-HU" sz="2500" b="1" dirty="0">
                <a:sym typeface="Wingdings" pitchFamily="2" charset="2"/>
              </a:rPr>
              <a:t> ]</a:t>
            </a:r>
            <a:r>
              <a:rPr lang="hu-HU" altLang="hu-HU" sz="2500" b="1" dirty="0"/>
              <a:t> </a:t>
            </a:r>
            <a:br>
              <a:rPr lang="hu-HU" altLang="hu-HU" sz="2500" b="1" dirty="0"/>
            </a:br>
            <a:endParaRPr lang="hu-HU" sz="2500" b="1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3B6D8B6-EB58-8A07-0399-D93553864908}"/>
              </a:ext>
            </a:extLst>
          </p:cNvPr>
          <p:cNvGrpSpPr/>
          <p:nvPr/>
        </p:nvGrpSpPr>
        <p:grpSpPr>
          <a:xfrm>
            <a:off x="784177" y="1178955"/>
            <a:ext cx="7662488" cy="5090610"/>
            <a:chOff x="784177" y="1178955"/>
            <a:chExt cx="7662488" cy="5090610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53C7DC67-FF7E-28B9-A0DD-1F7BEDE9D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77" y="1178955"/>
              <a:ext cx="3348000" cy="2232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D0AAD29F-E223-A5C8-8EF0-4741A51B0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77" y="4037565"/>
              <a:ext cx="3348000" cy="2232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A29A4AD-1967-EFCF-EF1D-2C37671BF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665" y="1178955"/>
              <a:ext cx="3348000" cy="2232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817F0199-91B9-CE67-55FE-5E3AC853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665" y="4037564"/>
              <a:ext cx="3347999" cy="2232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1187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7D202320-17B6-BEA3-E46C-DF3FC77F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14" y="404019"/>
            <a:ext cx="6015592" cy="608759"/>
          </a:xfrm>
        </p:spPr>
        <p:txBody>
          <a:bodyPr>
            <a:noAutofit/>
          </a:bodyPr>
          <a:lstStyle/>
          <a:p>
            <a:r>
              <a:rPr lang="hu-HU" altLang="hu-HU" sz="2500" b="1" dirty="0"/>
              <a:t>5. </a:t>
            </a:r>
            <a:r>
              <a:rPr lang="hu-HU" altLang="hu-HU" sz="2500" b="1" dirty="0" err="1"/>
              <a:t>Computational</a:t>
            </a:r>
            <a:r>
              <a:rPr lang="hu-HU" altLang="hu-HU" sz="2500" b="1" dirty="0"/>
              <a:t> and </a:t>
            </a:r>
            <a:r>
              <a:rPr lang="hu-HU" altLang="hu-HU" sz="2500" b="1" dirty="0" err="1"/>
              <a:t>neuroscience</a:t>
            </a:r>
            <a:r>
              <a:rPr lang="hu-HU" altLang="hu-HU" sz="2500" b="1" dirty="0"/>
              <a:t>, </a:t>
            </a:r>
            <a:r>
              <a:rPr lang="hu-HU" altLang="hu-HU" sz="2500" b="1" dirty="0" err="1"/>
              <a:t>space</a:t>
            </a:r>
            <a:r>
              <a:rPr lang="hu-HU" altLang="hu-HU" sz="2500" b="1" dirty="0"/>
              <a:t> </a:t>
            </a:r>
            <a:r>
              <a:rPr lang="hu-HU" altLang="hu-HU" sz="2500" b="1" dirty="0" err="1"/>
              <a:t>physics</a:t>
            </a:r>
            <a:br>
              <a:rPr lang="hu-HU" altLang="hu-HU" sz="2500" b="1" dirty="0">
                <a:solidFill>
                  <a:srgbClr val="000000"/>
                </a:solidFill>
                <a:latin typeface="+mn-lt"/>
                <a:cs typeface="Arial" pitchFamily="34" charset="0"/>
              </a:rPr>
            </a:br>
            <a:endParaRPr lang="hu-HU" sz="2500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F7233B56-E8CF-0CE3-4225-46F5BDE30983}"/>
              </a:ext>
            </a:extLst>
          </p:cNvPr>
          <p:cNvGrpSpPr/>
          <p:nvPr/>
        </p:nvGrpSpPr>
        <p:grpSpPr>
          <a:xfrm>
            <a:off x="350714" y="1263622"/>
            <a:ext cx="8780887" cy="4814947"/>
            <a:chOff x="196842" y="852459"/>
            <a:chExt cx="8780887" cy="4814947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E4154418-C906-1C44-3D88-F9A20E96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42" y="1255155"/>
              <a:ext cx="3221065" cy="1531517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E13752F1-24E0-4147-3D32-B06D15D92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" r="1291"/>
            <a:stretch/>
          </p:blipFill>
          <p:spPr>
            <a:xfrm>
              <a:off x="5628196" y="1263622"/>
              <a:ext cx="3349533" cy="1580835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21386B6D-669D-9831-2033-F04D2F4F7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7" t="6368" r="16856" b="7100"/>
            <a:stretch/>
          </p:blipFill>
          <p:spPr>
            <a:xfrm>
              <a:off x="196842" y="3867406"/>
              <a:ext cx="2933410" cy="1800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D295E902-D7DA-AF16-7A0D-D7B8350B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075" y="3867406"/>
              <a:ext cx="2990654" cy="1800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83708183-B0C8-6003-77AF-0F19A075A484}"/>
                </a:ext>
              </a:extLst>
            </p:cNvPr>
            <p:cNvSpPr txBox="1"/>
            <p:nvPr/>
          </p:nvSpPr>
          <p:spPr>
            <a:xfrm>
              <a:off x="6393830" y="3429000"/>
              <a:ext cx="2177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>
                  <a:latin typeface="Garamond" panose="02020404030301010803" pitchFamily="18" charset="0"/>
                </a:rPr>
                <a:t>GPU </a:t>
              </a:r>
              <a:r>
                <a:rPr lang="hu-HU" b="1" dirty="0" err="1">
                  <a:latin typeface="Garamond" panose="02020404030301010803" pitchFamily="18" charset="0"/>
                </a:rPr>
                <a:t>laboratory</a:t>
              </a:r>
              <a:endParaRPr lang="hu-HU" b="1" dirty="0">
                <a:latin typeface="Garamond" panose="02020404030301010803" pitchFamily="18" charset="0"/>
              </a:endParaRP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2F8884E-7275-A5FC-4493-47C6D1101FE4}"/>
                </a:ext>
              </a:extLst>
            </p:cNvPr>
            <p:cNvSpPr txBox="1"/>
            <p:nvPr/>
          </p:nvSpPr>
          <p:spPr>
            <a:xfrm>
              <a:off x="227545" y="852459"/>
              <a:ext cx="3145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err="1">
                  <a:latin typeface="Garamond" panose="02020404030301010803" pitchFamily="18" charset="0"/>
                </a:rPr>
                <a:t>Rehabilitation</a:t>
              </a:r>
              <a:r>
                <a:rPr lang="hu-HU" b="1" dirty="0">
                  <a:latin typeface="Garamond" panose="02020404030301010803" pitchFamily="18" charset="0"/>
                </a:rPr>
                <a:t> </a:t>
              </a:r>
              <a:r>
                <a:rPr lang="hu-HU" b="1" dirty="0" err="1">
                  <a:latin typeface="Garamond" panose="02020404030301010803" pitchFamily="18" charset="0"/>
                </a:rPr>
                <a:t>technology</a:t>
              </a:r>
              <a:endParaRPr lang="hu-HU" b="1" dirty="0">
                <a:latin typeface="Garamond" panose="02020404030301010803" pitchFamily="18" charset="0"/>
              </a:endParaRPr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9CB8F382-6152-DDFA-AE22-2299F3DE5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310" y="3867406"/>
              <a:ext cx="2300706" cy="1800000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35C77065-F1E2-5101-9396-9D0C1D68D850}"/>
                </a:ext>
              </a:extLst>
            </p:cNvPr>
            <p:cNvSpPr txBox="1"/>
            <p:nvPr/>
          </p:nvSpPr>
          <p:spPr>
            <a:xfrm>
              <a:off x="3417907" y="3440289"/>
              <a:ext cx="2177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err="1">
                  <a:latin typeface="Garamond" panose="02020404030301010803" pitchFamily="18" charset="0"/>
                </a:rPr>
                <a:t>Space</a:t>
              </a:r>
              <a:r>
                <a:rPr lang="hu-HU" b="1" dirty="0">
                  <a:latin typeface="Garamond" panose="02020404030301010803" pitchFamily="18" charset="0"/>
                </a:rPr>
                <a:t> </a:t>
              </a:r>
              <a:r>
                <a:rPr lang="hu-HU" b="1" dirty="0" err="1">
                  <a:latin typeface="Garamond" panose="02020404030301010803" pitchFamily="18" charset="0"/>
                </a:rPr>
                <a:t>physics</a:t>
              </a:r>
              <a:endParaRPr lang="hu-HU" b="1" dirty="0">
                <a:latin typeface="Garamond" panose="02020404030301010803" pitchFamily="18" charset="0"/>
              </a:endParaRPr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D9A05A2-CD51-2DA1-DEE2-FBAA92CA0708}"/>
              </a:ext>
            </a:extLst>
          </p:cNvPr>
          <p:cNvSpPr txBox="1"/>
          <p:nvPr/>
        </p:nvSpPr>
        <p:spPr>
          <a:xfrm>
            <a:off x="-54472" y="3835177"/>
            <a:ext cx="3754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latin typeface="Garamond" panose="02020404030301010803" pitchFamily="18" charset="0"/>
              </a:rPr>
              <a:t>Complex</a:t>
            </a:r>
            <a:r>
              <a:rPr lang="hu-HU" b="1" dirty="0">
                <a:latin typeface="Garamond" panose="02020404030301010803" pitchFamily="18" charset="0"/>
              </a:rPr>
              <a:t> </a:t>
            </a:r>
            <a:r>
              <a:rPr lang="hu-HU" b="1" dirty="0" err="1">
                <a:latin typeface="Garamond" panose="02020404030301010803" pitchFamily="18" charset="0"/>
              </a:rPr>
              <a:t>systems</a:t>
            </a:r>
            <a:endParaRPr lang="hu-HU" b="1" dirty="0">
              <a:latin typeface="Garamond" panose="02020404030301010803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221D0DE-CA78-1B10-1D76-B099E40607B2}"/>
              </a:ext>
            </a:extLst>
          </p:cNvPr>
          <p:cNvSpPr txBox="1"/>
          <p:nvPr/>
        </p:nvSpPr>
        <p:spPr>
          <a:xfrm>
            <a:off x="5477389" y="1263622"/>
            <a:ext cx="365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Garamond" panose="02020404030301010803" pitchFamily="18" charset="0"/>
              </a:rPr>
              <a:t>National </a:t>
            </a:r>
            <a:r>
              <a:rPr lang="hu-HU" b="1" dirty="0" err="1">
                <a:latin typeface="Garamond" panose="02020404030301010803" pitchFamily="18" charset="0"/>
              </a:rPr>
              <a:t>Brain</a:t>
            </a:r>
            <a:r>
              <a:rPr lang="hu-HU" b="1" dirty="0">
                <a:latin typeface="Garamond" panose="02020404030301010803" pitchFamily="18" charset="0"/>
              </a:rPr>
              <a:t>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375098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6B21AD4D-5582-61DB-076D-A65E6CCA469E}"/>
              </a:ext>
            </a:extLst>
          </p:cNvPr>
          <p:cNvGrpSpPr/>
          <p:nvPr/>
        </p:nvGrpSpPr>
        <p:grpSpPr>
          <a:xfrm>
            <a:off x="752162" y="1212677"/>
            <a:ext cx="7454549" cy="5263332"/>
            <a:chOff x="453136" y="852459"/>
            <a:chExt cx="7454549" cy="5263332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F2C6C460-9712-BA40-F2FB-CC504C815AD7}"/>
                </a:ext>
              </a:extLst>
            </p:cNvPr>
            <p:cNvSpPr txBox="1"/>
            <p:nvPr/>
          </p:nvSpPr>
          <p:spPr>
            <a:xfrm>
              <a:off x="453136" y="852459"/>
              <a:ext cx="46337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err="1">
                  <a:latin typeface="Verdana" panose="020B0604030504040204" pitchFamily="34" charset="0"/>
                  <a:ea typeface="Verdana" panose="020B0604030504040204" pitchFamily="34" charset="0"/>
                </a:rPr>
                <a:t>Quantum</a:t>
              </a:r>
              <a:r>
                <a:rPr lang="hu-HU" b="1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b="1" dirty="0" err="1">
                  <a:latin typeface="Verdana" panose="020B0604030504040204" pitchFamily="34" charset="0"/>
                  <a:ea typeface="Verdana" panose="020B0604030504040204" pitchFamily="34" charset="0"/>
                </a:rPr>
                <a:t>Information</a:t>
              </a:r>
              <a:r>
                <a:rPr lang="hu-HU" b="1" dirty="0">
                  <a:latin typeface="Verdana" panose="020B0604030504040204" pitchFamily="34" charset="0"/>
                  <a:ea typeface="Verdana" panose="020B0604030504040204" pitchFamily="34" charset="0"/>
                </a:rPr>
                <a:t> National </a:t>
              </a:r>
              <a:r>
                <a:rPr lang="hu-HU" b="1" dirty="0" err="1">
                  <a:latin typeface="Verdana" panose="020B0604030504040204" pitchFamily="34" charset="0"/>
                  <a:ea typeface="Verdana" panose="020B0604030504040204" pitchFamily="34" charset="0"/>
                </a:rPr>
                <a:t>Laboratory</a:t>
              </a:r>
              <a:endParaRPr lang="hu-HU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C4B58EE4-A2B5-784D-B321-96FF17F0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401" y="1434179"/>
              <a:ext cx="2820782" cy="1880521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9FD434D0-6B20-F96D-8A99-C9F2B5553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03" y="1434179"/>
              <a:ext cx="2820782" cy="1880522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977CB766-A577-7F33-30E6-7C65B62B7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401" y="4235270"/>
              <a:ext cx="2820782" cy="1880521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07270A31-04EC-B6CB-5D79-0306BC918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03" y="4235270"/>
              <a:ext cx="2820782" cy="1880521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églalap 1">
            <a:extLst>
              <a:ext uri="{FF2B5EF4-FFF2-40B4-BE49-F238E27FC236}">
                <a16:creationId xmlns:a16="http://schemas.microsoft.com/office/drawing/2014/main" id="{29A27DDF-B7EA-3C4D-97B5-685601DB5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0675" y="89443"/>
            <a:ext cx="5710670" cy="8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500" b="1" dirty="0">
                <a:solidFill>
                  <a:srgbClr val="5C5C5C"/>
                </a:solidFill>
                <a:latin typeface="Verdana"/>
              </a:rPr>
              <a:t>6. National and Research </a:t>
            </a:r>
            <a:r>
              <a:rPr lang="hu-HU" altLang="hu-HU" sz="2500" b="1" dirty="0" err="1">
                <a:solidFill>
                  <a:srgbClr val="5C5C5C"/>
                </a:solidFill>
                <a:latin typeface="Verdana"/>
              </a:rPr>
              <a:t>Laboratories</a:t>
            </a:r>
            <a:endParaRPr lang="hu-HU" altLang="hu-HU" sz="2500" b="1" dirty="0">
              <a:solidFill>
                <a:srgbClr val="5C5C5C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5475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5D7AD089-EB7F-495D-114B-666E548B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Infrasturctures</a:t>
            </a:r>
            <a:endParaRPr lang="hu-HU" b="1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B8C8346B-FBFE-A7B9-2DF2-6630030D6A15}"/>
              </a:ext>
            </a:extLst>
          </p:cNvPr>
          <p:cNvGrpSpPr/>
          <p:nvPr/>
        </p:nvGrpSpPr>
        <p:grpSpPr>
          <a:xfrm>
            <a:off x="108389" y="1127101"/>
            <a:ext cx="8970956" cy="4872537"/>
            <a:chOff x="-113284" y="1820462"/>
            <a:chExt cx="8970956" cy="4872537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BB9AE384-5F87-9F5A-E3A9-8A6C42857DF3}"/>
                </a:ext>
              </a:extLst>
            </p:cNvPr>
            <p:cNvSpPr txBox="1"/>
            <p:nvPr/>
          </p:nvSpPr>
          <p:spPr>
            <a:xfrm>
              <a:off x="-113284" y="1820462"/>
              <a:ext cx="3145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>
                  <a:latin typeface="Garamond" panose="02020404030301010803" pitchFamily="18" charset="0"/>
                </a:rPr>
                <a:t>Workshop</a:t>
              </a:r>
            </a:p>
          </p:txBody>
        </p: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E1E5100E-E85D-B59E-ADA2-B75DC33C5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1" y="2284344"/>
              <a:ext cx="2640000" cy="1980000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E6FDFEBE-052E-74F8-A381-33D60CA45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835" y="2281860"/>
              <a:ext cx="2975577" cy="1980000"/>
            </a:xfrm>
            <a:prstGeom prst="rect">
              <a:avLst/>
            </a:prstGeom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EF26B1AD-B95D-72CB-7B00-DA206AEA4286}"/>
                </a:ext>
              </a:extLst>
            </p:cNvPr>
            <p:cNvSpPr txBox="1"/>
            <p:nvPr/>
          </p:nvSpPr>
          <p:spPr>
            <a:xfrm>
              <a:off x="2899502" y="1820462"/>
              <a:ext cx="3145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err="1">
                  <a:latin typeface="Garamond" panose="02020404030301010803" pitchFamily="18" charset="0"/>
                </a:rPr>
                <a:t>Library</a:t>
              </a:r>
              <a:endParaRPr lang="hu-HU" b="1" dirty="0">
                <a:latin typeface="Garamond" panose="02020404030301010803" pitchFamily="18" charset="0"/>
              </a:endParaRPr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4DD6FE8A-08B0-EB0F-17C9-C8E6F29F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672" y="2281860"/>
              <a:ext cx="2970000" cy="1980000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DD3000A5-CADD-8ED5-AFDF-1951B08C6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500" y="4568924"/>
              <a:ext cx="2152650" cy="2124075"/>
            </a:xfrm>
            <a:prstGeom prst="rect">
              <a:avLst/>
            </a:prstGeom>
          </p:spPr>
        </p:pic>
      </p:grpSp>
      <p:pic>
        <p:nvPicPr>
          <p:cNvPr id="11" name="Ábra 10">
            <a:extLst>
              <a:ext uri="{FF2B5EF4-FFF2-40B4-BE49-F238E27FC236}">
                <a16:creationId xmlns:a16="http://schemas.microsoft.com/office/drawing/2014/main" id="{B7269ED9-1F46-6123-6487-A5613AB67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1075" y="4729105"/>
            <a:ext cx="2924175" cy="67627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080FE05B-2B55-C538-4AF0-0E13874B09F7}"/>
              </a:ext>
            </a:extLst>
          </p:cNvPr>
          <p:cNvSpPr txBox="1"/>
          <p:nvPr/>
        </p:nvSpPr>
        <p:spPr>
          <a:xfrm>
            <a:off x="5933373" y="1127101"/>
            <a:ext cx="314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Garamond" panose="02020404030301010803" pitchFamily="18" charset="0"/>
              </a:rPr>
              <a:t>Computer Networking Center</a:t>
            </a:r>
          </a:p>
        </p:txBody>
      </p:sp>
    </p:spTree>
    <p:extLst>
      <p:ext uri="{BB962C8B-B14F-4D97-AF65-F5344CB8AC3E}">
        <p14:creationId xmlns:p14="http://schemas.microsoft.com/office/powerpoint/2010/main" val="56807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450742E-41BD-D183-1781-49E946C7DFBE}"/>
              </a:ext>
            </a:extLst>
          </p:cNvPr>
          <p:cNvGrpSpPr/>
          <p:nvPr/>
        </p:nvGrpSpPr>
        <p:grpSpPr>
          <a:xfrm>
            <a:off x="320011" y="1286175"/>
            <a:ext cx="8726714" cy="5603776"/>
            <a:chOff x="218535" y="1318416"/>
            <a:chExt cx="8726714" cy="5603776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4F95F468-691B-4391-C4C6-67A5CAC61E48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535" y="1318416"/>
              <a:ext cx="4214450" cy="2808734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C3BC03CB-684A-9BBB-333E-996C74F4B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1903" y="1318416"/>
              <a:ext cx="4213346" cy="2808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ECA60090-633E-7871-0C7C-AA30A5233010}"/>
                </a:ext>
              </a:extLst>
            </p:cNvPr>
            <p:cNvSpPr txBox="1"/>
            <p:nvPr/>
          </p:nvSpPr>
          <p:spPr>
            <a:xfrm>
              <a:off x="635726" y="4336869"/>
              <a:ext cx="822422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Energy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efficiency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and 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environmentally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friendly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infrastructure</a:t>
              </a:r>
              <a:endParaRPr lang="hu-HU" altLang="hu-H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Answer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to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the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computational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demand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of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the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research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and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innovation</a:t>
              </a:r>
              <a:endParaRPr lang="hu-H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Innovative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implementation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of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the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concentrated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high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energy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density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computing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and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data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storage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alt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capacity</a:t>
              </a:r>
              <a:r>
                <a:rPr lang="hu-HU" alt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Mission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: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knowledge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centre,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knowledge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transfer</a:t>
              </a:r>
              <a:endParaRPr lang="hu-H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-   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Events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: Big Data Day,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WSCLab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, GPU Day,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Multicore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Workshop</a:t>
              </a:r>
            </a:p>
            <a:p>
              <a:pPr marL="285750" indent="-285750">
                <a:buFontTx/>
                <a:buChar char="-"/>
              </a:pP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Cloud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service: HUN-REN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Cloud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(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with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HUN-REN Institute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for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 Computer Science and </a:t>
              </a:r>
              <a:r>
                <a:rPr lang="hu-HU" dirty="0" err="1">
                  <a:latin typeface="Verdana" panose="020B0604030504040204" pitchFamily="34" charset="0"/>
                  <a:ea typeface="Verdana" panose="020B0604030504040204" pitchFamily="34" charset="0"/>
                </a:rPr>
                <a:t>Control</a:t>
              </a:r>
              <a:r>
                <a:rPr lang="hu-HU" dirty="0">
                  <a:latin typeface="Verdana" panose="020B0604030504040204" pitchFamily="34" charset="0"/>
                  <a:ea typeface="Verdana" panose="020B0604030504040204" pitchFamily="34" charset="0"/>
                </a:rPr>
                <a:t>)</a:t>
              </a:r>
            </a:p>
          </p:txBody>
        </p:sp>
      </p:grpSp>
      <p:sp>
        <p:nvSpPr>
          <p:cNvPr id="9" name="Cím 8">
            <a:extLst>
              <a:ext uri="{FF2B5EF4-FFF2-40B4-BE49-F238E27FC236}">
                <a16:creationId xmlns:a16="http://schemas.microsoft.com/office/drawing/2014/main" id="{742C10DA-EAB3-45FA-FC2E-B3D3216A8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7556" y="321358"/>
            <a:ext cx="4174539" cy="5742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b="1" dirty="0"/>
              <a:t>Wigner Data Centre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634490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0BA086A-AAB6-8797-EDC3-6B76E67B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57" y="205182"/>
            <a:ext cx="5609734" cy="892176"/>
          </a:xfrm>
        </p:spPr>
        <p:txBody>
          <a:bodyPr>
            <a:normAutofit fontScale="90000"/>
          </a:bodyPr>
          <a:lstStyle/>
          <a:p>
            <a:r>
              <a:rPr lang="hu-HU" sz="2800" b="1" dirty="0">
                <a:cs typeface="Arial" charset="0"/>
              </a:rPr>
              <a:t>Education and </a:t>
            </a:r>
            <a:r>
              <a:rPr lang="hu-HU" sz="2800" b="1" dirty="0" err="1">
                <a:cs typeface="Arial" charset="0"/>
              </a:rPr>
              <a:t>outreach</a:t>
            </a:r>
            <a:r>
              <a:rPr lang="hu-HU" sz="2800" b="1" dirty="0">
                <a:cs typeface="Arial" charset="0"/>
              </a:rPr>
              <a:t> </a:t>
            </a:r>
            <a:r>
              <a:rPr lang="hu-HU" sz="2800" b="1" dirty="0" err="1">
                <a:cs typeface="Arial" charset="0"/>
              </a:rPr>
              <a:t>activities</a:t>
            </a:r>
            <a:br>
              <a:rPr lang="hu-HU" sz="2500" b="1" dirty="0">
                <a:cs typeface="Arial" charset="0"/>
              </a:rPr>
            </a:br>
            <a:endParaRPr lang="hu-HU" sz="2500" b="1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0903EA6-3FE9-99DF-DA9B-91FCA19361BF}"/>
              </a:ext>
            </a:extLst>
          </p:cNvPr>
          <p:cNvSpPr/>
          <p:nvPr/>
        </p:nvSpPr>
        <p:spPr>
          <a:xfrm>
            <a:off x="496703" y="1315801"/>
            <a:ext cx="8137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8353" fontAlgn="base">
              <a:spcBef>
                <a:spcPct val="0"/>
              </a:spcBef>
              <a:spcAft>
                <a:spcPct val="0"/>
              </a:spcAft>
            </a:pPr>
            <a:endParaRPr lang="en-GB" sz="2800" baseline="30000" dirty="0"/>
          </a:p>
          <a:p>
            <a:pPr defTabSz="908353" fontAlgn="base">
              <a:spcBef>
                <a:spcPct val="0"/>
              </a:spcBef>
              <a:spcAft>
                <a:spcPct val="0"/>
              </a:spcAft>
            </a:pPr>
            <a:endParaRPr lang="en-GB" sz="2000" baseline="300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0B29E74-E6E7-6BBF-984C-59520D2EA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43" y="1577727"/>
            <a:ext cx="3388872" cy="2253600"/>
          </a:xfrm>
          <a:prstGeom prst="rect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D6DCDB1-E5F9-E044-ECFB-3BA195932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15376" r="39500" b="73063"/>
          <a:stretch/>
        </p:blipFill>
        <p:spPr bwMode="auto">
          <a:xfrm>
            <a:off x="6250255" y="6082344"/>
            <a:ext cx="2766894" cy="34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4BF4B3A-EB38-ED0F-E81A-52D123165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3" y="1577727"/>
            <a:ext cx="3378832" cy="2252554"/>
          </a:xfrm>
          <a:prstGeom prst="rect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CAC981D-8B3E-25D2-4D7E-39B581B2FA82}"/>
              </a:ext>
            </a:extLst>
          </p:cNvPr>
          <p:cNvSpPr txBox="1"/>
          <p:nvPr/>
        </p:nvSpPr>
        <p:spPr>
          <a:xfrm>
            <a:off x="617071" y="4777991"/>
            <a:ext cx="3669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University and PhD </a:t>
            </a:r>
            <a:r>
              <a:rPr lang="hu-HU" dirty="0" err="1"/>
              <a:t>education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/>
              <a:t>Leading</a:t>
            </a:r>
            <a:r>
              <a:rPr lang="hu-HU" dirty="0"/>
              <a:t> of </a:t>
            </a:r>
            <a:r>
              <a:rPr lang="hu-HU" dirty="0" err="1"/>
              <a:t>thesis</a:t>
            </a:r>
            <a:r>
              <a:rPr lang="hu-HU" dirty="0"/>
              <a:t> and </a:t>
            </a:r>
            <a:r>
              <a:rPr lang="hu-HU" dirty="0" err="1"/>
              <a:t>dissertations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/>
              <a:t>Trainee</a:t>
            </a:r>
            <a:r>
              <a:rPr lang="hu-HU" dirty="0"/>
              <a:t> </a:t>
            </a:r>
            <a:r>
              <a:rPr lang="hu-HU" dirty="0" err="1"/>
              <a:t>programs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school</a:t>
            </a:r>
            <a:r>
              <a:rPr lang="hu-HU" dirty="0"/>
              <a:t> </a:t>
            </a:r>
            <a:r>
              <a:rPr lang="hu-HU" dirty="0" err="1"/>
              <a:t>programs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/>
              <a:t>Outreach</a:t>
            </a:r>
            <a:r>
              <a:rPr lang="hu-HU" dirty="0"/>
              <a:t> </a:t>
            </a:r>
            <a:r>
              <a:rPr lang="hu-HU" dirty="0" err="1"/>
              <a:t>events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B14E7EB-426D-57E0-F2C4-2BAF60A0C6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84" y="4395429"/>
            <a:ext cx="2185717" cy="2185834"/>
          </a:xfrm>
          <a:prstGeom prst="rect">
            <a:avLst/>
          </a:prstGeom>
        </p:spPr>
      </p:pic>
      <p:pic>
        <p:nvPicPr>
          <p:cNvPr id="2" name="Google Shape;476;p54">
            <a:extLst>
              <a:ext uri="{FF2B5EF4-FFF2-40B4-BE49-F238E27FC236}">
                <a16:creationId xmlns:a16="http://schemas.microsoft.com/office/drawing/2014/main" id="{565E1C49-908F-DFB9-C175-FCC0CE4669D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5269" y="3308374"/>
            <a:ext cx="4059469" cy="225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 descr="A képen Betűtípus, Grafika, emblém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B79E586-D28C-3458-00E1-5CD41384A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68" y="4983648"/>
            <a:ext cx="1553941" cy="10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" name="Dia számának helye 3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8384076" y="5670701"/>
            <a:ext cx="131274" cy="1814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69" name="Cím 5"/>
          <p:cNvSpPr txBox="1">
            <a:spLocks noGrp="1"/>
          </p:cNvSpPr>
          <p:nvPr>
            <p:ph type="title"/>
          </p:nvPr>
        </p:nvSpPr>
        <p:spPr bwMode="auto">
          <a:xfrm>
            <a:off x="496323" y="289014"/>
            <a:ext cx="4493753" cy="6691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hu-HU" sz="2700" b="1" dirty="0"/>
              <a:t>Research campus</a:t>
            </a:r>
            <a:endParaRPr sz="27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8315" y="1517913"/>
            <a:ext cx="3658327" cy="232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44152" y="3336264"/>
            <a:ext cx="3859071" cy="2658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77084" y="1578634"/>
            <a:ext cx="4482373" cy="20128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394284" y="2637448"/>
            <a:ext cx="697832" cy="313774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>
              <a:defRPr/>
            </a:pPr>
            <a:endParaRPr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048760" y="4354058"/>
            <a:ext cx="345908" cy="313774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>
              <a:defRPr/>
            </a:pPr>
            <a:endParaRPr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018985" y="3926193"/>
            <a:ext cx="3043989" cy="231967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128588" indent="-128588">
              <a:lnSpc>
                <a:spcPct val="150000"/>
              </a:lnSpc>
              <a:buFont typeface="Arial"/>
              <a:buChar char="•"/>
              <a:defRPr/>
            </a:pPr>
            <a:r>
              <a:rPr lang="en-GB" sz="1400" dirty="0">
                <a:latin typeface="ArialMT"/>
              </a:rPr>
              <a:t>basic and applied research institutes</a:t>
            </a:r>
            <a:endParaRPr sz="1400" dirty="0"/>
          </a:p>
          <a:p>
            <a:pPr marL="128588" indent="-128588">
              <a:lnSpc>
                <a:spcPct val="150000"/>
              </a:lnSpc>
              <a:buFont typeface="Arial"/>
              <a:buChar char="•"/>
              <a:defRPr/>
            </a:pPr>
            <a:r>
              <a:rPr lang="en-GB" sz="1400" dirty="0">
                <a:latin typeface="ArialMT"/>
              </a:rPr>
              <a:t>spin-off companies </a:t>
            </a:r>
            <a:endParaRPr sz="1400" dirty="0"/>
          </a:p>
          <a:p>
            <a:pPr marL="128588" indent="-128588">
              <a:lnSpc>
                <a:spcPct val="150000"/>
              </a:lnSpc>
              <a:buFont typeface="Arial"/>
              <a:buChar char="•"/>
              <a:defRPr/>
            </a:pPr>
            <a:r>
              <a:rPr lang="en-GB" sz="1400" dirty="0">
                <a:latin typeface="ArialMT"/>
              </a:rPr>
              <a:t>nuclear reactor</a:t>
            </a:r>
            <a:endParaRPr sz="1400" dirty="0"/>
          </a:p>
          <a:p>
            <a:pPr marL="128588" indent="-128588">
              <a:lnSpc>
                <a:spcPct val="150000"/>
              </a:lnSpc>
              <a:buFont typeface="Arial"/>
              <a:buChar char="•"/>
              <a:defRPr/>
            </a:pPr>
            <a:r>
              <a:rPr lang="en-GB" sz="1400" dirty="0">
                <a:latin typeface="ArialMT"/>
              </a:rPr>
              <a:t>mechanical end electronic workshops</a:t>
            </a:r>
            <a:endParaRPr sz="1400" dirty="0"/>
          </a:p>
          <a:p>
            <a:pPr marL="128588" indent="-128588">
              <a:lnSpc>
                <a:spcPct val="150000"/>
              </a:lnSpc>
              <a:buFont typeface="Arial"/>
              <a:buChar char="•"/>
              <a:defRPr/>
            </a:pPr>
            <a:r>
              <a:rPr lang="en-GB" sz="1400" dirty="0">
                <a:latin typeface="ArialMT"/>
              </a:rPr>
              <a:t>Wigner data centre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6018985" y="3703055"/>
            <a:ext cx="3043989" cy="22313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77">
              <a:defRPr/>
            </a:pPr>
            <a:r>
              <a:rPr sz="1200" b="1">
                <a:solidFill>
                  <a:schemeClr val="bg1"/>
                </a:solidFill>
                <a:latin typeface="Arial"/>
                <a:cs typeface="Arial"/>
              </a:rPr>
              <a:t>Facilities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540206" y="3984382"/>
            <a:ext cx="1503946" cy="1331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defTabSz="914377">
              <a:defRPr/>
            </a:pPr>
            <a:r>
              <a:rPr lang="en-GB" sz="1400" dirty="0">
                <a:latin typeface="Arial"/>
                <a:cs typeface="Arial"/>
              </a:rPr>
              <a:t>The campus of Central Research Institute for Physics (KFKI) w</a:t>
            </a:r>
            <a:r>
              <a:rPr sz="1400" dirty="0">
                <a:latin typeface="Arial"/>
                <a:cs typeface="Arial"/>
              </a:rPr>
              <a:t>as </a:t>
            </a:r>
            <a:endParaRPr lang="hu-HU" sz="1400" dirty="0">
              <a:latin typeface="Arial"/>
              <a:cs typeface="Arial"/>
            </a:endParaRPr>
          </a:p>
          <a:p>
            <a:pPr defTabSz="914377">
              <a:defRPr/>
            </a:pPr>
            <a:r>
              <a:rPr sz="1400" b="1" dirty="0">
                <a:latin typeface="Arial"/>
                <a:cs typeface="Arial"/>
              </a:rPr>
              <a:t>founded in 1950</a:t>
            </a:r>
            <a:endParaRPr sz="1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" name="Dia számának helye 3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8384076" y="5670701"/>
            <a:ext cx="131274" cy="1814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89" name="Cím 5"/>
          <p:cNvSpPr txBox="1">
            <a:spLocks noGrp="1"/>
          </p:cNvSpPr>
          <p:nvPr>
            <p:ph type="title"/>
          </p:nvPr>
        </p:nvSpPr>
        <p:spPr bwMode="auto">
          <a:xfrm>
            <a:off x="398515" y="235257"/>
            <a:ext cx="5912205" cy="65191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b="1" dirty="0"/>
              <a:t>HUN-REN Wigner Research Centre </a:t>
            </a:r>
            <a:r>
              <a:rPr lang="hu-HU" b="1" dirty="0" err="1"/>
              <a:t>for</a:t>
            </a:r>
            <a:r>
              <a:rPr lang="hu-HU" b="1" dirty="0"/>
              <a:t> </a:t>
            </a:r>
            <a:r>
              <a:rPr lang="hu-HU" b="1" dirty="0" err="1"/>
              <a:t>Physics</a:t>
            </a:r>
            <a:endParaRPr b="1" dirty="0"/>
          </a:p>
        </p:txBody>
      </p:sp>
      <p:grpSp>
        <p:nvGrpSpPr>
          <p:cNvPr id="6" name="Group 5"/>
          <p:cNvGrpSpPr/>
          <p:nvPr/>
        </p:nvGrpSpPr>
        <p:grpSpPr bwMode="auto">
          <a:xfrm>
            <a:off x="583558" y="2391741"/>
            <a:ext cx="5649990" cy="1406947"/>
            <a:chOff x="3896004" y="4106451"/>
            <a:chExt cx="13763344" cy="2736673"/>
          </a:xfrm>
        </p:grpSpPr>
        <p:sp>
          <p:nvSpPr>
            <p:cNvPr id="4" name="TextBox 3"/>
            <p:cNvSpPr txBox="1"/>
            <p:nvPr/>
          </p:nvSpPr>
          <p:spPr bwMode="auto">
            <a:xfrm>
              <a:off x="3896005" y="4605857"/>
              <a:ext cx="13763343" cy="2237267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noAutofit/>
            </a:bodyPr>
            <a:lstStyle/>
            <a:p>
              <a:pPr defTabSz="914377">
                <a:defRPr/>
              </a:pPr>
              <a:r>
                <a:rPr sz="1400" b="1" dirty="0">
                  <a:solidFill>
                    <a:srgbClr val="5E5E5E"/>
                  </a:solidFill>
                  <a:latin typeface="Arial"/>
                  <a:cs typeface="Arial"/>
                </a:rPr>
                <a:t>Basic research in </a:t>
              </a:r>
              <a:r>
                <a:rPr sz="1400" b="1" dirty="0">
                  <a:latin typeface="Arial"/>
                  <a:cs typeface="Arial"/>
                </a:rPr>
                <a:t>local</a:t>
              </a:r>
              <a:r>
                <a:rPr sz="1400" b="1" dirty="0">
                  <a:solidFill>
                    <a:srgbClr val="5E5E5E"/>
                  </a:solidFill>
                  <a:latin typeface="Arial"/>
                  <a:cs typeface="Arial"/>
                </a:rPr>
                <a:t> laboratories and at large-scale international facilities, coordination  of national and international collaborations, formation of an excellent theoretical knowledge base and the translation of scientific results to applications via industrial cooperations. </a:t>
              </a:r>
              <a:endParaRPr sz="1400" dirty="0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3896004" y="4106451"/>
              <a:ext cx="13763342" cy="4340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>
                  <a:solidFill>
                    <a:schemeClr val="bg1"/>
                  </a:solidFill>
                  <a:latin typeface="Arial"/>
                  <a:cs typeface="Arial"/>
                </a:rPr>
                <a:t>Mission</a:t>
              </a:r>
              <a:endParaRPr sz="675"/>
            </a:p>
          </p:txBody>
        </p:sp>
      </p:grpSp>
      <p:pic>
        <p:nvPicPr>
          <p:cNvPr id="7" name="Kép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51019" y="2614879"/>
            <a:ext cx="1728539" cy="1150199"/>
          </a:xfrm>
          <a:prstGeom prst="rect">
            <a:avLst/>
          </a:prstGeom>
        </p:spPr>
      </p:pic>
      <p:pic>
        <p:nvPicPr>
          <p:cNvPr id="9" name="Kép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3558" y="3943868"/>
            <a:ext cx="1808992" cy="1205994"/>
          </a:xfrm>
          <a:prstGeom prst="rect">
            <a:avLst/>
          </a:prstGeom>
        </p:spPr>
      </p:pic>
      <p:pic>
        <p:nvPicPr>
          <p:cNvPr id="10" name="Kép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61334" y="3957435"/>
            <a:ext cx="1771611" cy="1178859"/>
          </a:xfrm>
          <a:prstGeom prst="rect">
            <a:avLst/>
          </a:prstGeom>
        </p:spPr>
      </p:pic>
      <p:pic>
        <p:nvPicPr>
          <p:cNvPr id="11" name="Kép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501729" y="3943868"/>
            <a:ext cx="1808991" cy="1178859"/>
          </a:xfrm>
          <a:prstGeom prst="rect">
            <a:avLst/>
          </a:prstGeom>
        </p:spPr>
      </p:pic>
      <p:pic>
        <p:nvPicPr>
          <p:cNvPr id="12" name="Kép 12"/>
          <p:cNvPicPr>
            <a:picLocks noChangeAspect="1"/>
          </p:cNvPicPr>
          <p:nvPr/>
        </p:nvPicPr>
        <p:blipFill>
          <a:blip r:embed="rId7"/>
          <a:srcRect l="23261"/>
          <a:stretch/>
        </p:blipFill>
        <p:spPr bwMode="auto">
          <a:xfrm>
            <a:off x="6651019" y="3943868"/>
            <a:ext cx="1760215" cy="11501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" name="Dia számának helye 3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8384076" y="5670701"/>
            <a:ext cx="131274" cy="1814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3" name="Kép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9359" y="1282576"/>
            <a:ext cx="2576018" cy="193201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 bwMode="auto">
          <a:xfrm>
            <a:off x="449359" y="3579564"/>
            <a:ext cx="4355554" cy="3170099"/>
            <a:chOff x="14961228" y="6435267"/>
            <a:chExt cx="11451177" cy="8122738"/>
          </a:xfrm>
        </p:grpSpPr>
        <p:sp>
          <p:nvSpPr>
            <p:cNvPr id="14" name="TextBox 13"/>
            <p:cNvSpPr txBox="1"/>
            <p:nvPr/>
          </p:nvSpPr>
          <p:spPr bwMode="auto">
            <a:xfrm>
              <a:off x="14961228" y="7007013"/>
              <a:ext cx="11451177" cy="7550992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200" b="1" dirty="0">
                  <a:latin typeface="Arial"/>
                  <a:cs typeface="Arial"/>
                </a:rPr>
                <a:t>advanced and complex materials </a:t>
              </a:r>
              <a:endParaRPr sz="675" dirty="0"/>
            </a:p>
            <a:p>
              <a:pPr marL="171450" lvl="3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"/>
                  <a:cs typeface="Arial"/>
                </a:rPr>
                <a:t>new methods of spectroscopy for nanomaterials, ranging from infrared to x-ray techniques </a:t>
              </a:r>
            </a:p>
            <a:p>
              <a:pPr marL="171450" lvl="3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"/>
                  <a:cs typeface="Arial"/>
                </a:rPr>
                <a:t>synthesis of novel carbon based materials </a:t>
              </a:r>
            </a:p>
            <a:p>
              <a:pPr marL="171450" lvl="3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"/>
                  <a:cs typeface="Arial"/>
                </a:rPr>
                <a:t>computational material science 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200" b="1" dirty="0">
                  <a:latin typeface="Arial"/>
                  <a:cs typeface="Arial"/>
                </a:rPr>
                <a:t>photonics</a:t>
              </a:r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"/>
                  <a:cs typeface="Arial"/>
                </a:rPr>
                <a:t>femtosecond laser pulses</a:t>
              </a:r>
              <a:endParaRPr lang="en-GB" sz="1000" u="sng" dirty="0">
                <a:latin typeface="Arial"/>
                <a:cs typeface="Arial"/>
              </a:endParaRPr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"/>
                  <a:cs typeface="Arial"/>
                </a:rPr>
                <a:t>applications ranging from opto-electronics to biomedical optics </a:t>
              </a:r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200" b="1" u="sng" dirty="0">
                  <a:latin typeface="Arial"/>
                  <a:cs typeface="Arial"/>
                </a:rPr>
                <a:t>quantum physics and quantum technology </a:t>
              </a:r>
              <a:endParaRPr sz="675" u="sng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i="1" dirty="0">
                  <a:latin typeface="Arial"/>
                  <a:cs typeface="Arial"/>
                </a:rPr>
                <a:t>ab initio </a:t>
              </a:r>
              <a:r>
                <a:rPr lang="en-GB" sz="1000" dirty="0">
                  <a:latin typeface="Arial"/>
                  <a:cs typeface="Arial"/>
                </a:rPr>
                <a:t>characterisation of solid-state defect quantum bits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"/>
                  <a:cs typeface="Arial"/>
                </a:rPr>
                <a:t>dissipative quantum many-body systems 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sz="1000" dirty="0">
                  <a:latin typeface="Arial"/>
                  <a:cs typeface="Arial"/>
                </a:rPr>
                <a:t>quantum information processing</a:t>
              </a:r>
              <a:endParaRPr lang="en-GB" sz="10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14961231" y="6435267"/>
              <a:ext cx="11451174" cy="5717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 dirty="0">
                  <a:solidFill>
                    <a:schemeClr val="bg1"/>
                  </a:solidFill>
                  <a:latin typeface="Arial"/>
                  <a:cs typeface="Arial"/>
                </a:rPr>
                <a:t>Institute for Solid State Physics and Optics</a:t>
              </a:r>
              <a:endParaRPr sz="675" dirty="0"/>
            </a:p>
          </p:txBody>
        </p:sp>
      </p:grpSp>
      <p:grpSp>
        <p:nvGrpSpPr>
          <p:cNvPr id="18" name="Group 17"/>
          <p:cNvGrpSpPr/>
          <p:nvPr/>
        </p:nvGrpSpPr>
        <p:grpSpPr bwMode="auto">
          <a:xfrm>
            <a:off x="4450809" y="1062417"/>
            <a:ext cx="4521865" cy="2637497"/>
            <a:chOff x="14368404" y="5757760"/>
            <a:chExt cx="10969896" cy="7033325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14368404" y="6163629"/>
              <a:ext cx="10969896" cy="6627456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200" b="1" dirty="0">
                  <a:latin typeface="ArialMT"/>
                </a:rPr>
                <a:t>elementary interactions and extreme states of matter</a:t>
              </a:r>
              <a:endParaRPr sz="675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search for unknown particles and fields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innovative solutions for novel accelerators and particle detectors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radioactive nuclear methods in material science creating functional materials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200" b="1" dirty="0">
                  <a:latin typeface="ArialMT"/>
                </a:rPr>
                <a:t>space physics </a:t>
              </a:r>
              <a:endParaRPr sz="675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space probes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space weather in the Sun system 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200" b="1" dirty="0">
                  <a:latin typeface="ArialMT"/>
                </a:rPr>
                <a:t>computational sciences</a:t>
              </a:r>
              <a:endParaRPr sz="675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machine learning and artificial intelligence </a:t>
              </a:r>
              <a:endParaRPr sz="1000" dirty="0"/>
            </a:p>
            <a:p>
              <a:pPr marL="171450" indent="-17145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GB" sz="1000" dirty="0">
                  <a:latin typeface="ArialMT"/>
                </a:rPr>
                <a:t>quantum computing</a:t>
              </a:r>
              <a:endParaRPr lang="en-GB" sz="1000" dirty="0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4368404" y="5757760"/>
              <a:ext cx="10969896" cy="5950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 dirty="0">
                  <a:solidFill>
                    <a:schemeClr val="bg1"/>
                  </a:solidFill>
                  <a:latin typeface="Arial"/>
                  <a:cs typeface="Arial"/>
                </a:rPr>
                <a:t>Institute for Particle and Nuclear Physics</a:t>
              </a:r>
              <a:endParaRPr sz="675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96656" y="4050148"/>
            <a:ext cx="2576018" cy="192209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id="{944A3F07-1864-EE77-46FF-C08AC8B3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59" y="172317"/>
            <a:ext cx="5452716" cy="10423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HUN-REN Wigner Research Centre for Physics</a:t>
            </a:r>
            <a:br>
              <a:rPr lang="en-US" b="1" dirty="0"/>
            </a:br>
            <a:endParaRPr lang="hu-H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D40701F-1842-5F14-83DD-F0CC30A920F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" name="Dia számának helye 3">
            <a:extLst>
              <a:ext uri="{FF2B5EF4-FFF2-40B4-BE49-F238E27FC236}">
                <a16:creationId xmlns:a16="http://schemas.microsoft.com/office/drawing/2014/main" id="{25E19EDA-7502-4E45-5AE1-72BE73C1D36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 bwMode="auto">
          <a:xfrm>
            <a:off x="8384076" y="5670701"/>
            <a:ext cx="131274" cy="1814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89" name="Cím 5">
            <a:extLst>
              <a:ext uri="{FF2B5EF4-FFF2-40B4-BE49-F238E27FC236}">
                <a16:creationId xmlns:a16="http://schemas.microsoft.com/office/drawing/2014/main" id="{DA788915-AAC4-9F32-A279-095744CFE98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2397" y="58268"/>
            <a:ext cx="5563553" cy="99611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b="1" dirty="0" err="1"/>
              <a:t>Facts</a:t>
            </a:r>
            <a:r>
              <a:rPr lang="hu-HU" b="1" dirty="0"/>
              <a:t> </a:t>
            </a:r>
            <a:r>
              <a:rPr lang="hu-HU" b="1" dirty="0" err="1"/>
              <a:t>about</a:t>
            </a:r>
            <a:r>
              <a:rPr lang="hu-HU" b="1" dirty="0"/>
              <a:t> HUN-REN Wigner RCP (2024)</a:t>
            </a:r>
            <a:endParaRPr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1765FC-8AC3-4710-8DE2-5079867B1EAC}"/>
              </a:ext>
            </a:extLst>
          </p:cNvPr>
          <p:cNvGrpSpPr/>
          <p:nvPr/>
        </p:nvGrpSpPr>
        <p:grpSpPr bwMode="auto">
          <a:xfrm>
            <a:off x="1000063" y="1452573"/>
            <a:ext cx="3161995" cy="2195683"/>
            <a:chOff x="14461166" y="5468343"/>
            <a:chExt cx="8431986" cy="58551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F9DCE-D9FE-D8F4-4FC1-3CA23DDD0D4E}"/>
                </a:ext>
              </a:extLst>
            </p:cNvPr>
            <p:cNvSpPr txBox="1"/>
            <p:nvPr/>
          </p:nvSpPr>
          <p:spPr bwMode="auto">
            <a:xfrm>
              <a:off x="14461166" y="6050260"/>
              <a:ext cx="8431986" cy="5273237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sz="1200" b="1" dirty="0">
                  <a:latin typeface="Arial"/>
                  <a:cs typeface="Arial"/>
                </a:rPr>
                <a:t>3</a:t>
              </a:r>
              <a:r>
                <a:rPr lang="hu-HU" sz="1200" b="1" dirty="0">
                  <a:latin typeface="Arial"/>
                  <a:cs typeface="Arial"/>
                </a:rPr>
                <a:t>28</a:t>
              </a:r>
              <a:r>
                <a:rPr sz="1200" b="1" dirty="0">
                  <a:latin typeface="Arial"/>
                  <a:cs typeface="Arial"/>
                </a:rPr>
                <a:t> employees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sz="1200" b="1" dirty="0">
                  <a:latin typeface="Arial"/>
                  <a:cs typeface="Arial"/>
                </a:rPr>
                <a:t>2</a:t>
              </a:r>
              <a:r>
                <a:rPr lang="hu-HU" sz="1200" b="1" dirty="0">
                  <a:latin typeface="Arial"/>
                  <a:cs typeface="Arial"/>
                </a:rPr>
                <a:t>19</a:t>
              </a:r>
              <a:r>
                <a:rPr sz="1200" b="1" dirty="0">
                  <a:latin typeface="Arial"/>
                  <a:cs typeface="Arial"/>
                </a:rPr>
                <a:t> researchers 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sz="1200" dirty="0">
                  <a:latin typeface="Arial"/>
                  <a:cs typeface="Arial"/>
                </a:rPr>
                <a:t>3</a:t>
              </a:r>
              <a:r>
                <a:rPr lang="hu-HU" sz="1200" dirty="0">
                  <a:latin typeface="Arial"/>
                  <a:cs typeface="Arial"/>
                </a:rPr>
                <a:t>6</a:t>
              </a:r>
              <a:r>
                <a:rPr sz="1200" dirty="0">
                  <a:latin typeface="Arial"/>
                  <a:cs typeface="Arial"/>
                </a:rPr>
                <a:t> research groups 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dirty="0">
                  <a:latin typeface="Arial"/>
                  <a:cs typeface="Arial"/>
                </a:rPr>
                <a:t>33</a:t>
              </a:r>
              <a:r>
                <a:rPr sz="1200" dirty="0">
                  <a:latin typeface="Arial"/>
                  <a:cs typeface="Arial"/>
                </a:rPr>
                <a:t> Doctor of the Hungarian Academy of Sciences (scientific advisor)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sz="1200" dirty="0">
                  <a:latin typeface="Arial"/>
                  <a:cs typeface="Arial"/>
                </a:rPr>
                <a:t>1</a:t>
              </a:r>
              <a:r>
                <a:rPr lang="hu-HU" sz="1200" dirty="0">
                  <a:latin typeface="Arial"/>
                  <a:cs typeface="Arial"/>
                </a:rPr>
                <a:t>41</a:t>
              </a:r>
              <a:r>
                <a:rPr sz="1200" dirty="0">
                  <a:latin typeface="Arial"/>
                  <a:cs typeface="Arial"/>
                </a:rPr>
                <a:t> PhD (senior researcher or postdoc)</a:t>
              </a:r>
              <a:endParaRPr sz="1200" dirty="0">
                <a:solidFill>
                  <a:srgbClr val="5E5E5E"/>
                </a:solidFill>
                <a:latin typeface="Arial"/>
                <a:cs typeface="Arial"/>
              </a:endParaRPr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dirty="0">
                  <a:latin typeface="Arial"/>
                  <a:cs typeface="Arial"/>
                </a:rPr>
                <a:t>45</a:t>
              </a:r>
              <a:r>
                <a:rPr sz="1200" dirty="0">
                  <a:latin typeface="Arial"/>
                  <a:cs typeface="Arial"/>
                </a:rPr>
                <a:t> PhD students</a:t>
              </a:r>
              <a:endParaRPr sz="1200" dirty="0">
                <a:solidFill>
                  <a:srgbClr val="5E5E5E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3DC24-0366-3522-68CB-59E85CD9A3E9}"/>
                </a:ext>
              </a:extLst>
            </p:cNvPr>
            <p:cNvSpPr txBox="1"/>
            <p:nvPr/>
          </p:nvSpPr>
          <p:spPr bwMode="auto">
            <a:xfrm>
              <a:off x="14461166" y="5468343"/>
              <a:ext cx="8431986" cy="5950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>
                  <a:solidFill>
                    <a:schemeClr val="bg1"/>
                  </a:solidFill>
                  <a:latin typeface="Arial"/>
                  <a:cs typeface="Arial"/>
                </a:rPr>
                <a:t>Human resources</a:t>
              </a:r>
              <a:endParaRPr sz="675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88D94-FEC7-9629-1E0F-3CDCA0F90FBA}"/>
              </a:ext>
            </a:extLst>
          </p:cNvPr>
          <p:cNvGrpSpPr/>
          <p:nvPr/>
        </p:nvGrpSpPr>
        <p:grpSpPr bwMode="auto">
          <a:xfrm>
            <a:off x="1000063" y="4098501"/>
            <a:ext cx="3161995" cy="2177414"/>
            <a:chOff x="14461166" y="6585849"/>
            <a:chExt cx="8431986" cy="58064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AE9B4-F894-EC82-D733-884DA954BED4}"/>
                </a:ext>
              </a:extLst>
            </p:cNvPr>
            <p:cNvSpPr txBox="1"/>
            <p:nvPr/>
          </p:nvSpPr>
          <p:spPr bwMode="auto">
            <a:xfrm>
              <a:off x="14461166" y="7119049"/>
              <a:ext cx="8431986" cy="5273238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b="1" dirty="0">
                  <a:latin typeface="Arial"/>
                  <a:cs typeface="Arial"/>
                </a:rPr>
                <a:t>2</a:t>
              </a:r>
              <a:r>
                <a:rPr sz="1200" b="1" dirty="0">
                  <a:latin typeface="Arial"/>
                  <a:cs typeface="Arial"/>
                </a:rPr>
                <a:t> national </a:t>
              </a:r>
              <a:r>
                <a:rPr lang="hu-HU" sz="1200" b="1" dirty="0" err="1">
                  <a:latin typeface="Arial"/>
                  <a:cs typeface="Arial"/>
                </a:rPr>
                <a:t>laboratories</a:t>
              </a:r>
              <a:r>
                <a:rPr sz="1200" b="1" dirty="0">
                  <a:latin typeface="Arial"/>
                  <a:cs typeface="Arial"/>
                </a:rPr>
                <a:t> (consortium leader)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dirty="0">
                  <a:latin typeface="Arial"/>
                  <a:cs typeface="Arial"/>
                </a:rPr>
                <a:t>97 </a:t>
              </a:r>
              <a:r>
                <a:rPr sz="1200" dirty="0">
                  <a:latin typeface="Arial"/>
                  <a:cs typeface="Arial"/>
                </a:rPr>
                <a:t>NRDIO projects (national)</a:t>
              </a:r>
              <a:endParaRPr sz="1200" dirty="0">
                <a:solidFill>
                  <a:srgbClr val="5E5E5E"/>
                </a:solidFill>
                <a:latin typeface="Arial"/>
                <a:cs typeface="Arial"/>
              </a:endParaRPr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dirty="0">
                  <a:latin typeface="Arial"/>
                  <a:cs typeface="Arial"/>
                </a:rPr>
                <a:t>19</a:t>
              </a:r>
              <a:r>
                <a:rPr sz="1200" dirty="0">
                  <a:latin typeface="Arial"/>
                  <a:cs typeface="Arial"/>
                </a:rPr>
                <a:t> EU </a:t>
              </a:r>
              <a:r>
                <a:rPr sz="1200" dirty="0" err="1">
                  <a:latin typeface="Arial"/>
                  <a:cs typeface="Arial"/>
                </a:rPr>
                <a:t>consortial</a:t>
              </a:r>
              <a:r>
                <a:rPr sz="1200" dirty="0">
                  <a:latin typeface="Arial"/>
                  <a:cs typeface="Arial"/>
                </a:rPr>
                <a:t> projects</a:t>
              </a:r>
              <a:endParaRPr lang="hu-HU" sz="1200" dirty="0">
                <a:latin typeface="Arial"/>
                <a:cs typeface="Arial"/>
              </a:endParaRPr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dirty="0">
                  <a:latin typeface="Arial"/>
                  <a:cs typeface="Arial"/>
                </a:rPr>
                <a:t>3 </a:t>
              </a:r>
              <a:r>
                <a:rPr lang="hu-HU" sz="1200" dirty="0" err="1">
                  <a:latin typeface="Arial"/>
                  <a:cs typeface="Arial"/>
                </a:rPr>
                <a:t>international</a:t>
              </a:r>
              <a:r>
                <a:rPr lang="hu-HU" sz="1200" dirty="0">
                  <a:latin typeface="Arial"/>
                  <a:cs typeface="Arial"/>
                </a:rPr>
                <a:t> </a:t>
              </a:r>
              <a:r>
                <a:rPr lang="hu-HU" sz="1200" dirty="0" err="1">
                  <a:latin typeface="Arial"/>
                  <a:cs typeface="Arial"/>
                </a:rPr>
                <a:t>projects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dirty="0">
                  <a:latin typeface="Arial"/>
                  <a:cs typeface="Arial"/>
                </a:rPr>
                <a:t>19</a:t>
              </a:r>
              <a:r>
                <a:rPr sz="1200" dirty="0">
                  <a:latin typeface="Arial"/>
                  <a:cs typeface="Arial"/>
                </a:rPr>
                <a:t> industrial partners</a:t>
              </a:r>
              <a:endParaRPr sz="675" dirty="0"/>
            </a:p>
            <a:p>
              <a:pPr marL="128588" indent="-128588" defTabSz="914377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hu-HU" sz="1200" b="1" dirty="0">
                  <a:latin typeface="Arial"/>
                  <a:cs typeface="Arial"/>
                </a:rPr>
                <a:t>522</a:t>
              </a:r>
              <a:r>
                <a:rPr sz="1200" b="1" dirty="0">
                  <a:latin typeface="Arial"/>
                  <a:cs typeface="Arial"/>
                </a:rPr>
                <a:t> </a:t>
              </a:r>
              <a:r>
                <a:rPr lang="hu-HU" sz="1200" b="1" dirty="0" err="1">
                  <a:latin typeface="Arial"/>
                  <a:cs typeface="Arial"/>
                </a:rPr>
                <a:t>scientific</a:t>
              </a:r>
              <a:r>
                <a:rPr lang="hu-HU" sz="1200" b="1" dirty="0">
                  <a:latin typeface="Arial"/>
                  <a:cs typeface="Arial"/>
                </a:rPr>
                <a:t> </a:t>
              </a:r>
              <a:r>
                <a:rPr lang="hu-HU" sz="1200" b="1" dirty="0" err="1">
                  <a:latin typeface="Arial"/>
                  <a:cs typeface="Arial"/>
                </a:rPr>
                <a:t>papers</a:t>
              </a:r>
              <a:r>
                <a:rPr lang="hu-HU" sz="1200" b="1" dirty="0">
                  <a:latin typeface="Arial"/>
                  <a:cs typeface="Arial"/>
                </a:rPr>
                <a:t> </a:t>
              </a:r>
              <a:r>
                <a:rPr sz="1200" b="1" dirty="0">
                  <a:latin typeface="Arial"/>
                  <a:cs typeface="Arial"/>
                </a:rPr>
                <a:t>in 202</a:t>
              </a:r>
              <a:r>
                <a:rPr lang="hu-HU" sz="1200" b="1" dirty="0">
                  <a:latin typeface="Arial"/>
                  <a:cs typeface="Arial"/>
                </a:rPr>
                <a:t>4</a:t>
              </a:r>
              <a:endParaRPr sz="675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B19C9B-28B9-DD4C-FF94-A4F60EDA4E61}"/>
                </a:ext>
              </a:extLst>
            </p:cNvPr>
            <p:cNvSpPr txBox="1"/>
            <p:nvPr/>
          </p:nvSpPr>
          <p:spPr bwMode="auto">
            <a:xfrm>
              <a:off x="14461166" y="6585849"/>
              <a:ext cx="8431986" cy="5950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>
                  <a:solidFill>
                    <a:schemeClr val="bg1"/>
                  </a:solidFill>
                  <a:latin typeface="Arial"/>
                  <a:cs typeface="Arial"/>
                </a:rPr>
                <a:t>Projects and collaborations</a:t>
              </a:r>
              <a:endParaRPr sz="675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EAD580-636A-155C-50A4-8861256F506C}"/>
              </a:ext>
            </a:extLst>
          </p:cNvPr>
          <p:cNvGrpSpPr/>
          <p:nvPr/>
        </p:nvGrpSpPr>
        <p:grpSpPr bwMode="auto">
          <a:xfrm>
            <a:off x="4764559" y="4368023"/>
            <a:ext cx="1919017" cy="1484144"/>
            <a:chOff x="12762934" y="7100230"/>
            <a:chExt cx="5117378" cy="3957718"/>
          </a:xfrm>
        </p:grpSpPr>
        <p:pic>
          <p:nvPicPr>
            <p:cNvPr id="3" name="Picture 2" descr="A library with books on shelves&#10;&#10;Description automatically generated with low confidence">
              <a:extLst>
                <a:ext uri="{FF2B5EF4-FFF2-40B4-BE49-F238E27FC236}">
                  <a16:creationId xmlns:a16="http://schemas.microsoft.com/office/drawing/2014/main" id="{D07B1637-0D8C-905C-55AF-51432BE4A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762934" y="7653539"/>
              <a:ext cx="5106614" cy="34044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D3DF78-FB3D-4644-4BBD-A75A6CDA7659}"/>
                </a:ext>
              </a:extLst>
            </p:cNvPr>
            <p:cNvSpPr txBox="1"/>
            <p:nvPr/>
          </p:nvSpPr>
          <p:spPr bwMode="auto">
            <a:xfrm>
              <a:off x="12773699" y="7100230"/>
              <a:ext cx="5106613" cy="5950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>
                  <a:solidFill>
                    <a:schemeClr val="bg1"/>
                  </a:solidFill>
                  <a:latin typeface="Arial"/>
                  <a:cs typeface="Arial"/>
                </a:rPr>
                <a:t>Library</a:t>
              </a:r>
              <a:endParaRPr sz="675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866A8C-44FA-01F0-6CC4-2A06A7CB2E3D}"/>
              </a:ext>
            </a:extLst>
          </p:cNvPr>
          <p:cNvGrpSpPr/>
          <p:nvPr/>
        </p:nvGrpSpPr>
        <p:grpSpPr bwMode="auto">
          <a:xfrm>
            <a:off x="6960537" y="4368023"/>
            <a:ext cx="1914980" cy="1489955"/>
            <a:chOff x="17906779" y="8804322"/>
            <a:chExt cx="4898375" cy="3833415"/>
          </a:xfrm>
        </p:grpSpPr>
        <p:pic>
          <p:nvPicPr>
            <p:cNvPr id="5" name="Picture 4" descr="A picture containing floor, indoor, building, tiled&#10;&#10;Description automatically generated">
              <a:extLst>
                <a:ext uri="{FF2B5EF4-FFF2-40B4-BE49-F238E27FC236}">
                  <a16:creationId xmlns:a16="http://schemas.microsoft.com/office/drawing/2014/main" id="{026A315F-7932-AA62-E392-BED759D37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7906779" y="9399357"/>
              <a:ext cx="4861143" cy="32383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C5AAB0-C596-0BE5-E2DD-025BA5CFE705}"/>
                </a:ext>
              </a:extLst>
            </p:cNvPr>
            <p:cNvSpPr txBox="1"/>
            <p:nvPr/>
          </p:nvSpPr>
          <p:spPr bwMode="auto">
            <a:xfrm>
              <a:off x="17906779" y="8804322"/>
              <a:ext cx="4898375" cy="59503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914377">
                <a:defRPr/>
              </a:pPr>
              <a:r>
                <a:rPr sz="1200" b="1">
                  <a:solidFill>
                    <a:schemeClr val="bg1"/>
                  </a:solidFill>
                  <a:latin typeface="Arial"/>
                  <a:cs typeface="Arial"/>
                </a:rPr>
                <a:t>Wigner Data Centre</a:t>
              </a:r>
              <a:endParaRPr sz="675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911DBF-EB55-C6EC-0E8A-282C1A721107}"/>
              </a:ext>
            </a:extLst>
          </p:cNvPr>
          <p:cNvGrpSpPr/>
          <p:nvPr/>
        </p:nvGrpSpPr>
        <p:grpSpPr bwMode="auto">
          <a:xfrm>
            <a:off x="4701396" y="1670792"/>
            <a:ext cx="4174121" cy="1977464"/>
            <a:chOff x="12662114" y="2022635"/>
            <a:chExt cx="10414866" cy="44855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3E1D11-B61D-174F-955C-CE664055D3B0}"/>
                </a:ext>
              </a:extLst>
            </p:cNvPr>
            <p:cNvGrpSpPr/>
            <p:nvPr/>
          </p:nvGrpSpPr>
          <p:grpSpPr bwMode="auto">
            <a:xfrm>
              <a:off x="12662114" y="2022635"/>
              <a:ext cx="10414866" cy="4485527"/>
              <a:chOff x="12662114" y="2022635"/>
              <a:chExt cx="10414866" cy="4485527"/>
            </a:xfrm>
          </p:grpSpPr>
          <p:pic>
            <p:nvPicPr>
              <p:cNvPr id="7" name="Picture 6" descr="A machine in a room&#10;&#10;Description automatically generated with medium confidence">
                <a:extLst>
                  <a:ext uri="{FF2B5EF4-FFF2-40B4-BE49-F238E27FC236}">
                    <a16:creationId xmlns:a16="http://schemas.microsoft.com/office/drawing/2014/main" id="{A7042713-2C14-B161-7CD3-FD703DFC3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2662115" y="2602588"/>
                <a:ext cx="5207432" cy="390557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B856F3-772C-2C58-39B8-D7B8CAF3F4ED}"/>
                  </a:ext>
                </a:extLst>
              </p:cNvPr>
              <p:cNvSpPr txBox="1"/>
              <p:nvPr/>
            </p:nvSpPr>
            <p:spPr bwMode="auto">
              <a:xfrm>
                <a:off x="12662114" y="2022635"/>
                <a:ext cx="10414866" cy="59503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none"/>
            </p:style>
            <p:txBody>
              <a:bodyPr rot="0" spcFirstLastPara="1" vertOverflow="overflow" horzOverflow="overflow" vert="horz" wrap="square" lIns="19050" tIns="19050" rIns="19050" bIns="19050" numCol="1" spcCol="38100" rtlCol="0" anchor="ctr">
                <a:spAutoFit/>
              </a:bodyPr>
              <a:lstStyle/>
              <a:p>
                <a:pPr defTabSz="914377">
                  <a:defRPr/>
                </a:pPr>
                <a:r>
                  <a:rPr sz="1200" b="1">
                    <a:solidFill>
                      <a:schemeClr val="bg1"/>
                    </a:solidFill>
                    <a:latin typeface="Arial"/>
                    <a:cs typeface="Arial"/>
                  </a:rPr>
                  <a:t>Mechanical and electronic workshops</a:t>
                </a:r>
                <a:endParaRPr sz="675"/>
              </a:p>
            </p:txBody>
          </p:sp>
        </p:grpSp>
        <p:pic>
          <p:nvPicPr>
            <p:cNvPr id="22" name="Picture 21" descr="A picture containing text, indoor, wall, equipment&#10;&#10;Description automatically generated">
              <a:extLst>
                <a:ext uri="{FF2B5EF4-FFF2-40B4-BE49-F238E27FC236}">
                  <a16:creationId xmlns:a16="http://schemas.microsoft.com/office/drawing/2014/main" id="{C7B340AE-25A0-0E49-D3A2-83F2F3676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7869547" y="2602587"/>
              <a:ext cx="5207433" cy="3905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571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0CA2A953-EE95-04E3-5E0A-BC28A485B8B5}"/>
              </a:ext>
            </a:extLst>
          </p:cNvPr>
          <p:cNvGrpSpPr/>
          <p:nvPr/>
        </p:nvGrpSpPr>
        <p:grpSpPr>
          <a:xfrm>
            <a:off x="571184" y="1341358"/>
            <a:ext cx="8135658" cy="5212803"/>
            <a:chOff x="626602" y="1470668"/>
            <a:chExt cx="8135658" cy="5212803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F3628F42-FCD2-EB21-705C-DFB25BB10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02" y="1991391"/>
              <a:ext cx="3543300" cy="3543300"/>
            </a:xfrm>
            <a:prstGeom prst="rect">
              <a:avLst/>
            </a:prstGeom>
          </p:spPr>
        </p:pic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C602CE73-486B-3162-1F29-EC55DFFD5150}"/>
                </a:ext>
              </a:extLst>
            </p:cNvPr>
            <p:cNvSpPr/>
            <p:nvPr/>
          </p:nvSpPr>
          <p:spPr>
            <a:xfrm>
              <a:off x="1642369" y="4494321"/>
              <a:ext cx="108000" cy="108000"/>
            </a:xfrm>
            <a:prstGeom prst="ellipse">
              <a:avLst/>
            </a:prstGeom>
            <a:solidFill>
              <a:srgbClr val="7D1E2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EF9063EC-4E11-9DFC-AC42-066599515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369" y="1470668"/>
              <a:ext cx="2992886" cy="30236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3D7B8AF7-A350-1B10-197C-05901651F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7003" y="4138102"/>
              <a:ext cx="2966252" cy="4102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FDECAE10-D8C9-CEC6-1829-74237BCBB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255" y="1470668"/>
              <a:ext cx="4019005" cy="2682249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2E5C41ED-04B5-1F91-1D38-0C4480CC3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631" y="3947332"/>
              <a:ext cx="1920000" cy="1440000"/>
            </a:xfrm>
            <a:prstGeom prst="rect">
              <a:avLst/>
            </a:prstGeom>
          </p:spPr>
        </p:pic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0EE8E0C5-746F-3C99-FCB6-C86B1BF5A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24" y="5200831"/>
              <a:ext cx="1905000" cy="1428750"/>
            </a:xfrm>
            <a:prstGeom prst="rect">
              <a:avLst/>
            </a:prstGeom>
          </p:spPr>
        </p:pic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911968F9-E016-98AD-4E08-7679CBD8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148" y="4981861"/>
              <a:ext cx="1920000" cy="1440000"/>
            </a:xfrm>
            <a:prstGeom prst="rect">
              <a:avLst/>
            </a:prstGeom>
          </p:spPr>
        </p:pic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80C56F84-E4EC-427D-2248-CA74445B415D}"/>
                </a:ext>
              </a:extLst>
            </p:cNvPr>
            <p:cNvSpPr txBox="1"/>
            <p:nvPr/>
          </p:nvSpPr>
          <p:spPr>
            <a:xfrm>
              <a:off x="626602" y="5285264"/>
              <a:ext cx="9410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/>
                <a:t>Wikipedia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1AD2909F-602E-1D22-6544-E0CEC350842E}"/>
                </a:ext>
              </a:extLst>
            </p:cNvPr>
            <p:cNvSpPr txBox="1"/>
            <p:nvPr/>
          </p:nvSpPr>
          <p:spPr>
            <a:xfrm>
              <a:off x="4767855" y="3864362"/>
              <a:ext cx="9410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>
                  <a:solidFill>
                    <a:schemeClr val="bg1"/>
                  </a:solidFill>
                </a:rPr>
                <a:t>Photo: EK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83D13082-42C2-C0DE-2A6D-F6E41325DD4C}"/>
                </a:ext>
              </a:extLst>
            </p:cNvPr>
            <p:cNvSpPr txBox="1"/>
            <p:nvPr/>
          </p:nvSpPr>
          <p:spPr>
            <a:xfrm>
              <a:off x="5074124" y="6421861"/>
              <a:ext cx="14093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dirty="0"/>
                <a:t>Photo: Béla Selmeci </a:t>
              </a:r>
            </a:p>
          </p:txBody>
        </p:sp>
      </p:grpSp>
      <p:sp>
        <p:nvSpPr>
          <p:cNvPr id="16" name="Cím 4">
            <a:extLst>
              <a:ext uri="{FF2B5EF4-FFF2-40B4-BE49-F238E27FC236}">
                <a16:creationId xmlns:a16="http://schemas.microsoft.com/office/drawing/2014/main" id="{E5B2FFE4-0E03-437F-C11A-24538EE39F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9912" y="251807"/>
            <a:ext cx="5664489" cy="87412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HUN-REN Wigner Research Centre for Physics</a:t>
            </a:r>
            <a:br>
              <a:rPr lang="en-US" b="1" dirty="0"/>
            </a:b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1539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610D585-05D6-6E96-9750-85E4B00C5484}"/>
              </a:ext>
            </a:extLst>
          </p:cNvPr>
          <p:cNvGrpSpPr/>
          <p:nvPr/>
        </p:nvGrpSpPr>
        <p:grpSpPr>
          <a:xfrm>
            <a:off x="344525" y="1572535"/>
            <a:ext cx="4315345" cy="4719410"/>
            <a:chOff x="159798" y="1521747"/>
            <a:chExt cx="4315345" cy="471941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AA48AF5-5FFC-49AA-E175-E0A7E2306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70" y="1521747"/>
              <a:ext cx="3600000" cy="2686133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zövegdoboz 2">
              <a:extLst>
                <a:ext uri="{FF2B5EF4-FFF2-40B4-BE49-F238E27FC236}">
                  <a16:creationId xmlns:a16="http://schemas.microsoft.com/office/drawing/2014/main" id="{4C69579C-D6B0-45E4-51E5-A8D9B883F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98" y="4717663"/>
              <a:ext cx="4315345" cy="152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Institute </a:t>
              </a:r>
              <a:r>
                <a:rPr lang="hu-HU" altLang="hu-HU" sz="1800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for</a:t>
              </a:r>
              <a:r>
                <a:rPr lang="hu-HU" altLang="hu-HU" sz="1800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800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Particle</a:t>
              </a:r>
              <a:r>
                <a:rPr lang="hu-HU" altLang="hu-HU" sz="1800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and </a:t>
              </a:r>
              <a:r>
                <a:rPr lang="hu-HU" altLang="hu-HU" sz="1800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Nuclear</a:t>
              </a:r>
              <a:r>
                <a:rPr lang="hu-HU" altLang="hu-HU" sz="1800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800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altLang="hu-HU" sz="1800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500" b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Particle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and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Nuclear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theoretical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space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nanoplasmonic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laser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fusion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information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technology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computational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sciences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neurorehabilitation</a:t>
              </a:r>
              <a:endParaRPr lang="hu-HU" altLang="hu-HU" sz="1800" b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DFF0ACD-5778-A119-5420-EA7B1C6137A2}"/>
              </a:ext>
            </a:extLst>
          </p:cNvPr>
          <p:cNvGrpSpPr/>
          <p:nvPr/>
        </p:nvGrpSpPr>
        <p:grpSpPr>
          <a:xfrm>
            <a:off x="4502852" y="1572535"/>
            <a:ext cx="4564261" cy="4710194"/>
            <a:chOff x="4570237" y="1507880"/>
            <a:chExt cx="4564261" cy="4710194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5797A8E7-BF25-C3D6-45EE-558A51D5F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308" y="1507880"/>
              <a:ext cx="3600000" cy="2700000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E82DF28C-7D35-6450-7938-F59286E1DF33}"/>
                </a:ext>
              </a:extLst>
            </p:cNvPr>
            <p:cNvSpPr txBox="1"/>
            <p:nvPr/>
          </p:nvSpPr>
          <p:spPr>
            <a:xfrm>
              <a:off x="4570237" y="4717663"/>
              <a:ext cx="4564261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altLang="hu-HU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Institute </a:t>
              </a:r>
              <a:r>
                <a:rPr lang="hu-HU" altLang="hu-HU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for</a:t>
              </a:r>
              <a:r>
                <a:rPr lang="hu-HU" altLang="hu-HU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Solide</a:t>
              </a:r>
              <a:r>
                <a:rPr lang="hu-HU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State</a:t>
              </a:r>
              <a:r>
                <a:rPr lang="hu-HU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b="1" dirty="0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 and </a:t>
              </a:r>
              <a:r>
                <a:rPr lang="hu-HU" b="1" dirty="0" err="1">
                  <a:solidFill>
                    <a:srgbClr val="7D1E20"/>
                  </a:solidFill>
                  <a:latin typeface="Garamond" pitchFamily="18" charset="0"/>
                  <a:cs typeface="Arial" pitchFamily="34" charset="0"/>
                </a:rPr>
                <a:t>Optics</a:t>
              </a:r>
              <a:endParaRPr lang="hu-HU" altLang="hu-HU" b="1" dirty="0">
                <a:solidFill>
                  <a:srgbClr val="7D1E20"/>
                </a:solidFill>
                <a:latin typeface="Garamond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hu-HU" sz="1500" b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Quantum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computing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complex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systems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of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luiquids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laserphysics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optics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solid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state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physics</a:t>
              </a:r>
              <a:r>
                <a:rPr lang="hu-HU" altLang="hu-HU" sz="1500" b="1" dirty="0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, </a:t>
              </a:r>
              <a:r>
                <a:rPr lang="hu-HU" altLang="hu-HU" sz="1500" b="1" dirty="0" err="1">
                  <a:solidFill>
                    <a:prstClr val="black"/>
                  </a:solidFill>
                  <a:latin typeface="Garamond" pitchFamily="18" charset="0"/>
                  <a:cs typeface="Arial" pitchFamily="34" charset="0"/>
                </a:rPr>
                <a:t>crystalphysics</a:t>
              </a:r>
              <a:endParaRPr lang="hu-HU" altLang="hu-HU" sz="1350" b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altLang="hu-HU" sz="1350" b="1" dirty="0">
                <a:solidFill>
                  <a:prstClr val="black"/>
                </a:solidFill>
                <a:latin typeface="Garamond" pitchFamily="18" charset="0"/>
                <a:cs typeface="Arial" pitchFamily="34" charset="0"/>
              </a:endParaRPr>
            </a:p>
          </p:txBody>
        </p:sp>
      </p:grpSp>
      <p:sp>
        <p:nvSpPr>
          <p:cNvPr id="10" name="Cím 4">
            <a:extLst>
              <a:ext uri="{FF2B5EF4-FFF2-40B4-BE49-F238E27FC236}">
                <a16:creationId xmlns:a16="http://schemas.microsoft.com/office/drawing/2014/main" id="{384655E5-F503-25C1-EFEF-4C7E1C448A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4525" y="291994"/>
            <a:ext cx="5202670" cy="892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HUN-REN Wigner Research Centre for Physics</a:t>
            </a:r>
            <a:br>
              <a:rPr lang="en-US" b="1" dirty="0"/>
            </a:b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1020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25D0EF60-4220-3DAE-897D-5B21C594538D}"/>
              </a:ext>
            </a:extLst>
          </p:cNvPr>
          <p:cNvGrpSpPr/>
          <p:nvPr/>
        </p:nvGrpSpPr>
        <p:grpSpPr>
          <a:xfrm>
            <a:off x="542442" y="1177615"/>
            <a:ext cx="8710935" cy="5051285"/>
            <a:chOff x="134634" y="1546464"/>
            <a:chExt cx="8710935" cy="5051285"/>
          </a:xfrm>
        </p:grpSpPr>
        <p:cxnSp>
          <p:nvCxnSpPr>
            <p:cNvPr id="5" name="Szögletes összekötő 21">
              <a:extLst>
                <a:ext uri="{FF2B5EF4-FFF2-40B4-BE49-F238E27FC236}">
                  <a16:creationId xmlns:a16="http://schemas.microsoft.com/office/drawing/2014/main" id="{318B80FD-C673-7596-09ED-73DEEFD16E87}"/>
                </a:ext>
              </a:extLst>
            </p:cNvPr>
            <p:cNvCxnSpPr/>
            <p:nvPr/>
          </p:nvCxnSpPr>
          <p:spPr>
            <a:xfrm flipV="1">
              <a:off x="1708555" y="1921912"/>
              <a:ext cx="632222" cy="1446609"/>
            </a:xfrm>
            <a:prstGeom prst="bentConnector3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Lekerekített téglalap 15">
              <a:extLst>
                <a:ext uri="{FF2B5EF4-FFF2-40B4-BE49-F238E27FC236}">
                  <a16:creationId xmlns:a16="http://schemas.microsoft.com/office/drawing/2014/main" id="{6804D375-52B1-A1B2-7934-352B8E3D24E0}"/>
                </a:ext>
              </a:extLst>
            </p:cNvPr>
            <p:cNvSpPr/>
            <p:nvPr/>
          </p:nvSpPr>
          <p:spPr>
            <a:xfrm>
              <a:off x="134634" y="2603287"/>
              <a:ext cx="1563970" cy="1631149"/>
            </a:xfrm>
            <a:prstGeom prst="roundRect">
              <a:avLst>
                <a:gd name="adj" fmla="val 1809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400" dirty="0">
                  <a:solidFill>
                    <a:prstClr val="white"/>
                  </a:solidFill>
                  <a:latin typeface="Britannic Bold" pitchFamily="34" charset="0"/>
                </a:rPr>
                <a:t>KFKI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dirty="0" err="1">
                  <a:solidFill>
                    <a:prstClr val="white"/>
                  </a:solidFill>
                  <a:latin typeface="Britannic Bold" pitchFamily="34" charset="0"/>
                </a:rPr>
                <a:t>Central</a:t>
              </a:r>
              <a:r>
                <a:rPr lang="hu-HU" dirty="0">
                  <a:solidFill>
                    <a:prstClr val="white"/>
                  </a:solidFill>
                  <a:latin typeface="Britannic Bold" pitchFamily="34" charset="0"/>
                </a:rPr>
                <a:t> Research Institute </a:t>
              </a:r>
              <a:r>
                <a:rPr lang="hu-HU" dirty="0" err="1">
                  <a:solidFill>
                    <a:prstClr val="white"/>
                  </a:solidFill>
                  <a:latin typeface="Britannic Bold" pitchFamily="34" charset="0"/>
                </a:rPr>
                <a:t>for</a:t>
              </a:r>
              <a:r>
                <a:rPr lang="hu-HU" dirty="0">
                  <a:solidFill>
                    <a:prstClr val="white"/>
                  </a:solidFill>
                  <a:latin typeface="Britannic Bold" pitchFamily="34" charset="0"/>
                </a:rPr>
                <a:t> </a:t>
              </a:r>
              <a:r>
                <a:rPr lang="hu-HU" dirty="0" err="1">
                  <a:solidFill>
                    <a:prstClr val="white"/>
                  </a:solidFill>
                  <a:latin typeface="Britannic Bold" pitchFamily="34" charset="0"/>
                </a:rPr>
                <a:t>Physics</a:t>
              </a:r>
              <a:endParaRPr lang="hu-HU" dirty="0">
                <a:solidFill>
                  <a:prstClr val="white"/>
                </a:solidFill>
                <a:latin typeface="Britannic Bold" pitchFamily="34" charset="0"/>
              </a:endParaRP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056BF1C3-9D21-B873-0A90-B739391B160F}"/>
                </a:ext>
              </a:extLst>
            </p:cNvPr>
            <p:cNvSpPr/>
            <p:nvPr/>
          </p:nvSpPr>
          <p:spPr>
            <a:xfrm>
              <a:off x="2336687" y="2345737"/>
              <a:ext cx="1720705" cy="7754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SZFKI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Solid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State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Physics</a:t>
              </a:r>
              <a:r>
                <a:rPr lang="hu-HU" sz="1350" dirty="0">
                  <a:solidFill>
                    <a:prstClr val="white"/>
                  </a:solidFill>
                </a:rPr>
                <a:t> and </a:t>
              </a:r>
              <a:r>
                <a:rPr lang="hu-HU" sz="1350" dirty="0" err="1">
                  <a:solidFill>
                    <a:prstClr val="white"/>
                  </a:solidFill>
                </a:rPr>
                <a:t>Optics</a:t>
              </a:r>
              <a:endParaRPr lang="hu-HU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C4E8B797-083A-18AE-264B-0337A31BF71C}"/>
                </a:ext>
              </a:extLst>
            </p:cNvPr>
            <p:cNvSpPr/>
            <p:nvPr/>
          </p:nvSpPr>
          <p:spPr>
            <a:xfrm>
              <a:off x="2357446" y="3328917"/>
              <a:ext cx="1674019" cy="7024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KFKI AEKI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Nuclear</a:t>
              </a:r>
              <a:r>
                <a:rPr lang="hu-HU" sz="1350" dirty="0">
                  <a:solidFill>
                    <a:prstClr val="white"/>
                  </a:solidFill>
                </a:rPr>
                <a:t> Research </a:t>
              </a: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C1A3E1B9-B31D-99C1-5997-C341D14B9C2B}"/>
                </a:ext>
              </a:extLst>
            </p:cNvPr>
            <p:cNvSpPr/>
            <p:nvPr/>
          </p:nvSpPr>
          <p:spPr>
            <a:xfrm>
              <a:off x="2356852" y="4116728"/>
              <a:ext cx="1674019" cy="6423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IKI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Isotope</a:t>
              </a:r>
              <a:r>
                <a:rPr lang="hu-HU" sz="1350" dirty="0">
                  <a:solidFill>
                    <a:prstClr val="white"/>
                  </a:solidFill>
                </a:rPr>
                <a:t> Research</a:t>
              </a:r>
            </a:p>
          </p:txBody>
        </p:sp>
        <p:sp>
          <p:nvSpPr>
            <p:cNvPr id="11" name="Lekerekített téglalap 19">
              <a:extLst>
                <a:ext uri="{FF2B5EF4-FFF2-40B4-BE49-F238E27FC236}">
                  <a16:creationId xmlns:a16="http://schemas.microsoft.com/office/drawing/2014/main" id="{26495507-5962-BFF1-7E7E-6C2F36FC8FBE}"/>
                </a:ext>
              </a:extLst>
            </p:cNvPr>
            <p:cNvSpPr/>
            <p:nvPr/>
          </p:nvSpPr>
          <p:spPr>
            <a:xfrm>
              <a:off x="4410381" y="2216580"/>
              <a:ext cx="1616608" cy="89158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HAS    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WIGNER Research Centre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Physics</a:t>
              </a:r>
              <a:endParaRPr lang="hu-HU" sz="1500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cxnSp>
          <p:nvCxnSpPr>
            <p:cNvPr id="13" name="Szögletes összekötő 24">
              <a:extLst>
                <a:ext uri="{FF2B5EF4-FFF2-40B4-BE49-F238E27FC236}">
                  <a16:creationId xmlns:a16="http://schemas.microsoft.com/office/drawing/2014/main" id="{4AF4F376-98AC-FF4A-EBB5-1255D7C8CA3A}"/>
                </a:ext>
              </a:extLst>
            </p:cNvPr>
            <p:cNvCxnSpPr/>
            <p:nvPr/>
          </p:nvCxnSpPr>
          <p:spPr>
            <a:xfrm>
              <a:off x="3951787" y="1886963"/>
              <a:ext cx="333374" cy="775409"/>
            </a:xfrm>
            <a:prstGeom prst="bentConnector2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zögletes összekötő 25">
              <a:extLst>
                <a:ext uri="{FF2B5EF4-FFF2-40B4-BE49-F238E27FC236}">
                  <a16:creationId xmlns:a16="http://schemas.microsoft.com/office/drawing/2014/main" id="{6A6B4790-2232-F234-5763-54BC869681E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408" y="3621793"/>
              <a:ext cx="665559" cy="659568"/>
            </a:xfrm>
            <a:prstGeom prst="bentConnector3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44">
              <a:extLst>
                <a:ext uri="{FF2B5EF4-FFF2-40B4-BE49-F238E27FC236}">
                  <a16:creationId xmlns:a16="http://schemas.microsoft.com/office/drawing/2014/main" id="{8BF740B4-EA9A-ABC6-84DA-732F6BBFC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162" y="5882977"/>
              <a:ext cx="8601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4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1950                            1992                  2012 (14)       2019(ELKH)   2023   </a:t>
              </a:r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92594188-E548-E641-9F5B-74034B6180DE}"/>
                </a:ext>
              </a:extLst>
            </p:cNvPr>
            <p:cNvSpPr/>
            <p:nvPr/>
          </p:nvSpPr>
          <p:spPr>
            <a:xfrm>
              <a:off x="2385769" y="4883903"/>
              <a:ext cx="1673727" cy="9073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MFA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 err="1">
                  <a:solidFill>
                    <a:prstClr val="white"/>
                  </a:solidFill>
                </a:rPr>
                <a:t>Technical</a:t>
              </a:r>
              <a:r>
                <a:rPr lang="hu-HU" sz="1350" b="1" dirty="0">
                  <a:solidFill>
                    <a:prstClr val="white"/>
                  </a:solidFill>
                </a:rPr>
                <a:t> </a:t>
              </a:r>
              <a:r>
                <a:rPr lang="hu-HU" sz="1350" b="1" dirty="0" err="1">
                  <a:solidFill>
                    <a:prstClr val="white"/>
                  </a:solidFill>
                </a:rPr>
                <a:t>Physics</a:t>
              </a:r>
              <a:r>
                <a:rPr lang="hu-HU" sz="1350" b="1" dirty="0">
                  <a:solidFill>
                    <a:prstClr val="white"/>
                  </a:solidFill>
                </a:rPr>
                <a:t> and </a:t>
              </a:r>
              <a:r>
                <a:rPr lang="hu-HU" sz="1350" b="1" dirty="0" err="1">
                  <a:solidFill>
                    <a:prstClr val="white"/>
                  </a:solidFill>
                </a:rPr>
                <a:t>Material</a:t>
              </a:r>
              <a:r>
                <a:rPr lang="hu-HU" sz="1350" b="1" dirty="0">
                  <a:solidFill>
                    <a:prstClr val="white"/>
                  </a:solidFill>
                </a:rPr>
                <a:t> Science</a:t>
              </a:r>
            </a:p>
          </p:txBody>
        </p: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B772C93C-A4D4-5E47-C10D-27ED6113A1B2}"/>
                </a:ext>
              </a:extLst>
            </p:cNvPr>
            <p:cNvCxnSpPr/>
            <p:nvPr/>
          </p:nvCxnSpPr>
          <p:spPr>
            <a:xfrm>
              <a:off x="2024666" y="3299403"/>
              <a:ext cx="0" cy="187006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525AFD35-E465-50A4-F38E-EFC2C54F51F7}"/>
                </a:ext>
              </a:extLst>
            </p:cNvPr>
            <p:cNvCxnSpPr/>
            <p:nvPr/>
          </p:nvCxnSpPr>
          <p:spPr>
            <a:xfrm flipH="1" flipV="1">
              <a:off x="2014867" y="5177531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46A25175-1237-B8B3-1C57-6DF388BB48E7}"/>
                </a:ext>
              </a:extLst>
            </p:cNvPr>
            <p:cNvCxnSpPr/>
            <p:nvPr/>
          </p:nvCxnSpPr>
          <p:spPr>
            <a:xfrm flipH="1" flipV="1">
              <a:off x="2014867" y="363455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DBEAF63E-4787-A31C-8E55-51D572B99CDF}"/>
                </a:ext>
              </a:extLst>
            </p:cNvPr>
            <p:cNvCxnSpPr/>
            <p:nvPr/>
          </p:nvCxnSpPr>
          <p:spPr>
            <a:xfrm>
              <a:off x="4336873" y="4237234"/>
              <a:ext cx="19" cy="93452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848E6C5A-0640-93E0-E09F-1C8F51460091}"/>
                </a:ext>
              </a:extLst>
            </p:cNvPr>
            <p:cNvCxnSpPr/>
            <p:nvPr/>
          </p:nvCxnSpPr>
          <p:spPr>
            <a:xfrm flipH="1" flipV="1">
              <a:off x="4046726" y="515377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C59FF2B2-CE4B-0FDE-013E-26A8F693ECD8}"/>
                </a:ext>
              </a:extLst>
            </p:cNvPr>
            <p:cNvCxnSpPr/>
            <p:nvPr/>
          </p:nvCxnSpPr>
          <p:spPr>
            <a:xfrm flipH="1" flipV="1">
              <a:off x="4010982" y="4498310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0A7EBFF9-D81C-BACE-1B3F-E26914042AD9}"/>
                </a:ext>
              </a:extLst>
            </p:cNvPr>
            <p:cNvCxnSpPr/>
            <p:nvPr/>
          </p:nvCxnSpPr>
          <p:spPr>
            <a:xfrm flipH="1" flipV="1">
              <a:off x="2034466" y="4240799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97859F0C-E408-832F-6E47-AF63B42C7EE4}"/>
                </a:ext>
              </a:extLst>
            </p:cNvPr>
            <p:cNvSpPr/>
            <p:nvPr/>
          </p:nvSpPr>
          <p:spPr>
            <a:xfrm>
              <a:off x="2340777" y="1546464"/>
              <a:ext cx="1710754" cy="7024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KFKI RMKI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Particle</a:t>
              </a:r>
              <a:r>
                <a:rPr lang="hu-HU" sz="1350" dirty="0">
                  <a:solidFill>
                    <a:prstClr val="white"/>
                  </a:solidFill>
                </a:rPr>
                <a:t> and </a:t>
              </a:r>
              <a:r>
                <a:rPr lang="hu-HU" sz="1350" dirty="0" err="1">
                  <a:solidFill>
                    <a:prstClr val="white"/>
                  </a:solidFill>
                </a:rPr>
                <a:t>Nuclear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Physics</a:t>
              </a:r>
              <a:endParaRPr lang="hu-HU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4C6604EB-6A86-BA87-C698-72B32743C821}"/>
                </a:ext>
              </a:extLst>
            </p:cNvPr>
            <p:cNvCxnSpPr/>
            <p:nvPr/>
          </p:nvCxnSpPr>
          <p:spPr>
            <a:xfrm flipH="1" flipV="1">
              <a:off x="5999729" y="2656097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95764C62-D3DF-6BCD-8804-A3A0E4BA6816}"/>
                </a:ext>
              </a:extLst>
            </p:cNvPr>
            <p:cNvCxnSpPr/>
            <p:nvPr/>
          </p:nvCxnSpPr>
          <p:spPr>
            <a:xfrm flipH="1" flipV="1">
              <a:off x="6017167" y="4295536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Lekerekített téglalap 48">
              <a:extLst>
                <a:ext uri="{FF2B5EF4-FFF2-40B4-BE49-F238E27FC236}">
                  <a16:creationId xmlns:a16="http://schemas.microsoft.com/office/drawing/2014/main" id="{ADE7E023-5171-C87D-1260-D07903248C4B}"/>
                </a:ext>
              </a:extLst>
            </p:cNvPr>
            <p:cNvSpPr/>
            <p:nvPr/>
          </p:nvSpPr>
          <p:spPr>
            <a:xfrm>
              <a:off x="6325639" y="2216580"/>
              <a:ext cx="2223602" cy="91626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HUN-REN WIGNER Research Centre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Physics</a:t>
              </a:r>
              <a:endParaRPr lang="hu-HU" sz="1500" b="1" dirty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  <p:sp>
          <p:nvSpPr>
            <p:cNvPr id="29" name="Lekerekített téglalap 49">
              <a:extLst>
                <a:ext uri="{FF2B5EF4-FFF2-40B4-BE49-F238E27FC236}">
                  <a16:creationId xmlns:a16="http://schemas.microsoft.com/office/drawing/2014/main" id="{EA506CE3-BE35-DC5A-FBD7-542A11B2E4BA}"/>
                </a:ext>
              </a:extLst>
            </p:cNvPr>
            <p:cNvSpPr/>
            <p:nvPr/>
          </p:nvSpPr>
          <p:spPr>
            <a:xfrm>
              <a:off x="6357632" y="3890030"/>
              <a:ext cx="2215712" cy="8055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HUN-REN Centre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Energy</a:t>
              </a: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 Research</a:t>
              </a:r>
            </a:p>
          </p:txBody>
        </p: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4476D5BA-9F43-A820-62D5-F5E96BD0DD89}"/>
                </a:ext>
              </a:extLst>
            </p:cNvPr>
            <p:cNvCxnSpPr/>
            <p:nvPr/>
          </p:nvCxnSpPr>
          <p:spPr>
            <a:xfrm rot="5400000" flipH="1" flipV="1">
              <a:off x="493713" y="643449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8D89EF9A-2D5E-E676-96A0-77F8F2C00EE0}"/>
                </a:ext>
              </a:extLst>
            </p:cNvPr>
            <p:cNvCxnSpPr/>
            <p:nvPr/>
          </p:nvCxnSpPr>
          <p:spPr>
            <a:xfrm rot="5400000" flipH="1" flipV="1">
              <a:off x="3095575" y="6407093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1633BDDB-DB02-8668-21F0-69D1EDF196CE}"/>
                </a:ext>
              </a:extLst>
            </p:cNvPr>
            <p:cNvCxnSpPr/>
            <p:nvPr/>
          </p:nvCxnSpPr>
          <p:spPr>
            <a:xfrm rot="5400000" flipH="1" flipV="1">
              <a:off x="5069746" y="639324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CF4CDBCC-CAEF-CC98-C601-436ACD866583}"/>
                </a:ext>
              </a:extLst>
            </p:cNvPr>
            <p:cNvCxnSpPr/>
            <p:nvPr/>
          </p:nvCxnSpPr>
          <p:spPr>
            <a:xfrm rot="5400000" flipH="1" flipV="1">
              <a:off x="6724951" y="6415665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Lekerekített téglalap 20">
              <a:extLst>
                <a:ext uri="{FF2B5EF4-FFF2-40B4-BE49-F238E27FC236}">
                  <a16:creationId xmlns:a16="http://schemas.microsoft.com/office/drawing/2014/main" id="{7A3051B5-009B-945D-99F5-15C0BDA58342}"/>
                </a:ext>
              </a:extLst>
            </p:cNvPr>
            <p:cNvSpPr/>
            <p:nvPr/>
          </p:nvSpPr>
          <p:spPr>
            <a:xfrm>
              <a:off x="4462198" y="3831553"/>
              <a:ext cx="1540414" cy="92040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HAS    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Centre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Energy</a:t>
              </a: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 Research</a:t>
              </a:r>
            </a:p>
          </p:txBody>
        </p:sp>
      </p:grp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612120EA-190E-E323-60E7-260ACC9E1036}"/>
              </a:ext>
            </a:extLst>
          </p:cNvPr>
          <p:cNvCxnSpPr>
            <a:cxnSpLocks/>
          </p:cNvCxnSpPr>
          <p:nvPr/>
        </p:nvCxnSpPr>
        <p:spPr>
          <a:xfrm flipH="1">
            <a:off x="282737" y="6218639"/>
            <a:ext cx="8820464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id="{2FB51D20-3471-8C61-E254-B7607198234B}"/>
              </a:ext>
            </a:extLst>
          </p:cNvPr>
          <p:cNvCxnSpPr/>
          <p:nvPr/>
        </p:nvCxnSpPr>
        <p:spPr>
          <a:xfrm flipH="1" flipV="1">
            <a:off x="2408634" y="2394263"/>
            <a:ext cx="325910" cy="5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3CC9A95B-BE66-A736-68BF-879AAC41A884}"/>
              </a:ext>
            </a:extLst>
          </p:cNvPr>
          <p:cNvCxnSpPr/>
          <p:nvPr/>
        </p:nvCxnSpPr>
        <p:spPr>
          <a:xfrm flipH="1" flipV="1">
            <a:off x="4488287" y="2305269"/>
            <a:ext cx="325910" cy="5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9AC50F9F-4851-8670-8CC3-0669743B2F75}"/>
              </a:ext>
            </a:extLst>
          </p:cNvPr>
          <p:cNvCxnSpPr/>
          <p:nvPr/>
        </p:nvCxnSpPr>
        <p:spPr>
          <a:xfrm rot="5400000" flipH="1" flipV="1">
            <a:off x="8559688" y="6039820"/>
            <a:ext cx="325910" cy="5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ím 4">
            <a:extLst>
              <a:ext uri="{FF2B5EF4-FFF2-40B4-BE49-F238E27FC236}">
                <a16:creationId xmlns:a16="http://schemas.microsoft.com/office/drawing/2014/main" id="{38080AB6-8FF2-D012-FCA6-0EA881D95C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2737" y="230879"/>
            <a:ext cx="5028172" cy="892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HUN-REN Wigner Research Centre for Physics</a:t>
            </a:r>
            <a:br>
              <a:rPr lang="en-US" b="1" dirty="0"/>
            </a:br>
            <a:endParaRPr lang="hu-HU" b="1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5EB5ED51-B899-ECAC-2798-3F5574F5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75" y="586849"/>
            <a:ext cx="927004" cy="123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Szövegdoboz 52">
            <a:extLst>
              <a:ext uri="{FF2B5EF4-FFF2-40B4-BE49-F238E27FC236}">
                <a16:creationId xmlns:a16="http://schemas.microsoft.com/office/drawing/2014/main" id="{4BDDEFDB-0D34-C996-C85E-A95BAB5F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377" y="1198069"/>
            <a:ext cx="13621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35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Eugene Wigner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350" b="1" dirty="0">
                <a:solidFill>
                  <a:prstClr val="black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1902 – 1995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65C129-10ED-6A60-66BA-6B6BEA11DF2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26107" y="129649"/>
            <a:ext cx="772832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335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25D0EF60-4220-3DAE-897D-5B21C594538D}"/>
              </a:ext>
            </a:extLst>
          </p:cNvPr>
          <p:cNvGrpSpPr/>
          <p:nvPr/>
        </p:nvGrpSpPr>
        <p:grpSpPr>
          <a:xfrm>
            <a:off x="542442" y="1177615"/>
            <a:ext cx="8710935" cy="5051285"/>
            <a:chOff x="134634" y="1546464"/>
            <a:chExt cx="8710935" cy="5051285"/>
          </a:xfrm>
        </p:grpSpPr>
        <p:cxnSp>
          <p:nvCxnSpPr>
            <p:cNvPr id="5" name="Szögletes összekötő 21">
              <a:extLst>
                <a:ext uri="{FF2B5EF4-FFF2-40B4-BE49-F238E27FC236}">
                  <a16:creationId xmlns:a16="http://schemas.microsoft.com/office/drawing/2014/main" id="{318B80FD-C673-7596-09ED-73DEEFD16E87}"/>
                </a:ext>
              </a:extLst>
            </p:cNvPr>
            <p:cNvCxnSpPr/>
            <p:nvPr/>
          </p:nvCxnSpPr>
          <p:spPr>
            <a:xfrm flipV="1">
              <a:off x="1708555" y="1921912"/>
              <a:ext cx="632222" cy="1446609"/>
            </a:xfrm>
            <a:prstGeom prst="bentConnector3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Lekerekített téglalap 15">
              <a:extLst>
                <a:ext uri="{FF2B5EF4-FFF2-40B4-BE49-F238E27FC236}">
                  <a16:creationId xmlns:a16="http://schemas.microsoft.com/office/drawing/2014/main" id="{6804D375-52B1-A1B2-7934-352B8E3D24E0}"/>
                </a:ext>
              </a:extLst>
            </p:cNvPr>
            <p:cNvSpPr/>
            <p:nvPr/>
          </p:nvSpPr>
          <p:spPr>
            <a:xfrm>
              <a:off x="134634" y="2603287"/>
              <a:ext cx="1563970" cy="1631149"/>
            </a:xfrm>
            <a:prstGeom prst="roundRect">
              <a:avLst>
                <a:gd name="adj" fmla="val 18097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2400" dirty="0">
                  <a:solidFill>
                    <a:prstClr val="white"/>
                  </a:solidFill>
                  <a:latin typeface="Britannic Bold" pitchFamily="34" charset="0"/>
                </a:rPr>
                <a:t>KFKI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dirty="0" err="1">
                  <a:solidFill>
                    <a:prstClr val="white"/>
                  </a:solidFill>
                  <a:latin typeface="Britannic Bold" pitchFamily="34" charset="0"/>
                </a:rPr>
                <a:t>Central</a:t>
              </a:r>
              <a:r>
                <a:rPr lang="hu-HU" dirty="0">
                  <a:solidFill>
                    <a:prstClr val="white"/>
                  </a:solidFill>
                  <a:latin typeface="Britannic Bold" pitchFamily="34" charset="0"/>
                </a:rPr>
                <a:t> Research Institute </a:t>
              </a:r>
              <a:r>
                <a:rPr lang="hu-HU" dirty="0" err="1">
                  <a:solidFill>
                    <a:prstClr val="white"/>
                  </a:solidFill>
                  <a:latin typeface="Britannic Bold" pitchFamily="34" charset="0"/>
                </a:rPr>
                <a:t>for</a:t>
              </a:r>
              <a:r>
                <a:rPr lang="hu-HU" dirty="0">
                  <a:solidFill>
                    <a:prstClr val="white"/>
                  </a:solidFill>
                  <a:latin typeface="Britannic Bold" pitchFamily="34" charset="0"/>
                </a:rPr>
                <a:t> </a:t>
              </a:r>
              <a:r>
                <a:rPr lang="hu-HU" dirty="0" err="1">
                  <a:solidFill>
                    <a:prstClr val="white"/>
                  </a:solidFill>
                  <a:latin typeface="Britannic Bold" pitchFamily="34" charset="0"/>
                </a:rPr>
                <a:t>Physics</a:t>
              </a:r>
              <a:endParaRPr lang="hu-HU" dirty="0">
                <a:solidFill>
                  <a:prstClr val="white"/>
                </a:solidFill>
                <a:latin typeface="Britannic Bold" pitchFamily="34" charset="0"/>
              </a:endParaRP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056BF1C3-9D21-B873-0A90-B739391B160F}"/>
                </a:ext>
              </a:extLst>
            </p:cNvPr>
            <p:cNvSpPr/>
            <p:nvPr/>
          </p:nvSpPr>
          <p:spPr>
            <a:xfrm>
              <a:off x="2336687" y="2345737"/>
              <a:ext cx="1720705" cy="7754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SZFKI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Solid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State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Physics</a:t>
              </a:r>
              <a:r>
                <a:rPr lang="hu-HU" sz="1350" dirty="0">
                  <a:solidFill>
                    <a:prstClr val="white"/>
                  </a:solidFill>
                </a:rPr>
                <a:t> and </a:t>
              </a:r>
              <a:r>
                <a:rPr lang="hu-HU" sz="1350" dirty="0" err="1">
                  <a:solidFill>
                    <a:prstClr val="white"/>
                  </a:solidFill>
                </a:rPr>
                <a:t>Optics</a:t>
              </a:r>
              <a:endParaRPr lang="hu-HU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C4E8B797-083A-18AE-264B-0337A31BF71C}"/>
                </a:ext>
              </a:extLst>
            </p:cNvPr>
            <p:cNvSpPr/>
            <p:nvPr/>
          </p:nvSpPr>
          <p:spPr>
            <a:xfrm>
              <a:off x="2357446" y="3328917"/>
              <a:ext cx="1674019" cy="7024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KFKI AEKI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Nuclear</a:t>
              </a:r>
              <a:r>
                <a:rPr lang="hu-HU" sz="1350" dirty="0">
                  <a:solidFill>
                    <a:prstClr val="white"/>
                  </a:solidFill>
                </a:rPr>
                <a:t> Research </a:t>
              </a: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C1A3E1B9-B31D-99C1-5997-C341D14B9C2B}"/>
                </a:ext>
              </a:extLst>
            </p:cNvPr>
            <p:cNvSpPr/>
            <p:nvPr/>
          </p:nvSpPr>
          <p:spPr>
            <a:xfrm>
              <a:off x="2356852" y="4116728"/>
              <a:ext cx="1674019" cy="6423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IKI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Isotope</a:t>
              </a:r>
              <a:r>
                <a:rPr lang="hu-HU" sz="1350" dirty="0">
                  <a:solidFill>
                    <a:prstClr val="white"/>
                  </a:solidFill>
                </a:rPr>
                <a:t> Research</a:t>
              </a:r>
            </a:p>
          </p:txBody>
        </p:sp>
        <p:sp>
          <p:nvSpPr>
            <p:cNvPr id="11" name="Lekerekített téglalap 19">
              <a:extLst>
                <a:ext uri="{FF2B5EF4-FFF2-40B4-BE49-F238E27FC236}">
                  <a16:creationId xmlns:a16="http://schemas.microsoft.com/office/drawing/2014/main" id="{26495507-5962-BFF1-7E7E-6C2F36FC8FBE}"/>
                </a:ext>
              </a:extLst>
            </p:cNvPr>
            <p:cNvSpPr/>
            <p:nvPr/>
          </p:nvSpPr>
          <p:spPr>
            <a:xfrm>
              <a:off x="4410381" y="2216580"/>
              <a:ext cx="1616608" cy="89158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HAS    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WIGNER Research Centre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Physics</a:t>
              </a:r>
              <a:endParaRPr lang="hu-HU" sz="1500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cxnSp>
          <p:nvCxnSpPr>
            <p:cNvPr id="13" name="Szögletes összekötő 24">
              <a:extLst>
                <a:ext uri="{FF2B5EF4-FFF2-40B4-BE49-F238E27FC236}">
                  <a16:creationId xmlns:a16="http://schemas.microsoft.com/office/drawing/2014/main" id="{4AF4F376-98AC-FF4A-EBB5-1255D7C8CA3A}"/>
                </a:ext>
              </a:extLst>
            </p:cNvPr>
            <p:cNvCxnSpPr/>
            <p:nvPr/>
          </p:nvCxnSpPr>
          <p:spPr>
            <a:xfrm>
              <a:off x="3951787" y="1886963"/>
              <a:ext cx="333374" cy="775409"/>
            </a:xfrm>
            <a:prstGeom prst="bentConnector2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zögletes összekötő 25">
              <a:extLst>
                <a:ext uri="{FF2B5EF4-FFF2-40B4-BE49-F238E27FC236}">
                  <a16:creationId xmlns:a16="http://schemas.microsoft.com/office/drawing/2014/main" id="{6A6B4790-2232-F234-5763-54BC869681E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408" y="3621793"/>
              <a:ext cx="665559" cy="659568"/>
            </a:xfrm>
            <a:prstGeom prst="bentConnector3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44">
              <a:extLst>
                <a:ext uri="{FF2B5EF4-FFF2-40B4-BE49-F238E27FC236}">
                  <a16:creationId xmlns:a16="http://schemas.microsoft.com/office/drawing/2014/main" id="{8BF740B4-EA9A-ABC6-84DA-732F6BBFC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162" y="5882977"/>
              <a:ext cx="8601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4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1950                            1992                  2012 (14)       2019(ELKH)   2023   </a:t>
              </a:r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92594188-E548-E641-9F5B-74034B6180DE}"/>
                </a:ext>
              </a:extLst>
            </p:cNvPr>
            <p:cNvSpPr/>
            <p:nvPr/>
          </p:nvSpPr>
          <p:spPr>
            <a:xfrm>
              <a:off x="2385769" y="4883903"/>
              <a:ext cx="1673727" cy="9073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MFA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 err="1">
                  <a:solidFill>
                    <a:prstClr val="white"/>
                  </a:solidFill>
                </a:rPr>
                <a:t>Technical</a:t>
              </a:r>
              <a:r>
                <a:rPr lang="hu-HU" sz="1350" b="1" dirty="0">
                  <a:solidFill>
                    <a:prstClr val="white"/>
                  </a:solidFill>
                </a:rPr>
                <a:t> </a:t>
              </a:r>
              <a:r>
                <a:rPr lang="hu-HU" sz="1350" b="1" dirty="0" err="1">
                  <a:solidFill>
                    <a:prstClr val="white"/>
                  </a:solidFill>
                </a:rPr>
                <a:t>Physics</a:t>
              </a:r>
              <a:r>
                <a:rPr lang="hu-HU" sz="1350" b="1" dirty="0">
                  <a:solidFill>
                    <a:prstClr val="white"/>
                  </a:solidFill>
                </a:rPr>
                <a:t> and </a:t>
              </a:r>
              <a:r>
                <a:rPr lang="hu-HU" sz="1350" b="1" dirty="0" err="1">
                  <a:solidFill>
                    <a:prstClr val="white"/>
                  </a:solidFill>
                </a:rPr>
                <a:t>Material</a:t>
              </a:r>
              <a:r>
                <a:rPr lang="hu-HU" sz="1350" b="1" dirty="0">
                  <a:solidFill>
                    <a:prstClr val="white"/>
                  </a:solidFill>
                </a:rPr>
                <a:t> Science</a:t>
              </a:r>
            </a:p>
          </p:txBody>
        </p: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B772C93C-A4D4-5E47-C10D-27ED6113A1B2}"/>
                </a:ext>
              </a:extLst>
            </p:cNvPr>
            <p:cNvCxnSpPr/>
            <p:nvPr/>
          </p:nvCxnSpPr>
          <p:spPr>
            <a:xfrm>
              <a:off x="2024666" y="3299403"/>
              <a:ext cx="0" cy="187006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525AFD35-E465-50A4-F38E-EFC2C54F51F7}"/>
                </a:ext>
              </a:extLst>
            </p:cNvPr>
            <p:cNvCxnSpPr/>
            <p:nvPr/>
          </p:nvCxnSpPr>
          <p:spPr>
            <a:xfrm flipH="1" flipV="1">
              <a:off x="2014867" y="5177531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46A25175-1237-B8B3-1C57-6DF388BB48E7}"/>
                </a:ext>
              </a:extLst>
            </p:cNvPr>
            <p:cNvCxnSpPr/>
            <p:nvPr/>
          </p:nvCxnSpPr>
          <p:spPr>
            <a:xfrm flipH="1" flipV="1">
              <a:off x="2014867" y="363455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DBEAF63E-4787-A31C-8E55-51D572B99CDF}"/>
                </a:ext>
              </a:extLst>
            </p:cNvPr>
            <p:cNvCxnSpPr/>
            <p:nvPr/>
          </p:nvCxnSpPr>
          <p:spPr>
            <a:xfrm>
              <a:off x="4336873" y="4237234"/>
              <a:ext cx="19" cy="93452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848E6C5A-0640-93E0-E09F-1C8F51460091}"/>
                </a:ext>
              </a:extLst>
            </p:cNvPr>
            <p:cNvCxnSpPr/>
            <p:nvPr/>
          </p:nvCxnSpPr>
          <p:spPr>
            <a:xfrm flipH="1" flipV="1">
              <a:off x="4046726" y="515377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C59FF2B2-CE4B-0FDE-013E-26A8F693ECD8}"/>
                </a:ext>
              </a:extLst>
            </p:cNvPr>
            <p:cNvCxnSpPr/>
            <p:nvPr/>
          </p:nvCxnSpPr>
          <p:spPr>
            <a:xfrm flipH="1" flipV="1">
              <a:off x="4010982" y="4498310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0A7EBFF9-D81C-BACE-1B3F-E26914042AD9}"/>
                </a:ext>
              </a:extLst>
            </p:cNvPr>
            <p:cNvCxnSpPr/>
            <p:nvPr/>
          </p:nvCxnSpPr>
          <p:spPr>
            <a:xfrm flipH="1" flipV="1">
              <a:off x="2034466" y="4240799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97859F0C-E408-832F-6E47-AF63B42C7EE4}"/>
                </a:ext>
              </a:extLst>
            </p:cNvPr>
            <p:cNvSpPr/>
            <p:nvPr/>
          </p:nvSpPr>
          <p:spPr>
            <a:xfrm>
              <a:off x="2340777" y="1546464"/>
              <a:ext cx="1710754" cy="7024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b="1" dirty="0">
                  <a:solidFill>
                    <a:prstClr val="white"/>
                  </a:solidFill>
                </a:rPr>
                <a:t>KFKI RMKI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350" dirty="0">
                  <a:solidFill>
                    <a:prstClr val="white"/>
                  </a:solidFill>
                </a:rPr>
                <a:t>Institute </a:t>
              </a:r>
              <a:r>
                <a:rPr lang="hu-HU" sz="1350" dirty="0" err="1">
                  <a:solidFill>
                    <a:prstClr val="white"/>
                  </a:solidFill>
                </a:rPr>
                <a:t>for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Particle</a:t>
              </a:r>
              <a:r>
                <a:rPr lang="hu-HU" sz="1350" dirty="0">
                  <a:solidFill>
                    <a:prstClr val="white"/>
                  </a:solidFill>
                </a:rPr>
                <a:t> and </a:t>
              </a:r>
              <a:r>
                <a:rPr lang="hu-HU" sz="1350" dirty="0" err="1">
                  <a:solidFill>
                    <a:prstClr val="white"/>
                  </a:solidFill>
                </a:rPr>
                <a:t>Nuclear</a:t>
              </a:r>
              <a:r>
                <a:rPr lang="hu-HU" sz="1350" dirty="0">
                  <a:solidFill>
                    <a:prstClr val="white"/>
                  </a:solidFill>
                </a:rPr>
                <a:t> </a:t>
              </a:r>
              <a:r>
                <a:rPr lang="hu-HU" sz="1350" dirty="0" err="1">
                  <a:solidFill>
                    <a:prstClr val="white"/>
                  </a:solidFill>
                </a:rPr>
                <a:t>Physics</a:t>
              </a:r>
              <a:endParaRPr lang="hu-HU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4C6604EB-6A86-BA87-C698-72B32743C821}"/>
                </a:ext>
              </a:extLst>
            </p:cNvPr>
            <p:cNvCxnSpPr/>
            <p:nvPr/>
          </p:nvCxnSpPr>
          <p:spPr>
            <a:xfrm flipH="1" flipV="1">
              <a:off x="5999729" y="2656097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95764C62-D3DF-6BCD-8804-A3A0E4BA6816}"/>
                </a:ext>
              </a:extLst>
            </p:cNvPr>
            <p:cNvCxnSpPr/>
            <p:nvPr/>
          </p:nvCxnSpPr>
          <p:spPr>
            <a:xfrm flipH="1" flipV="1">
              <a:off x="6017167" y="4295536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Lekerekített téglalap 48">
              <a:extLst>
                <a:ext uri="{FF2B5EF4-FFF2-40B4-BE49-F238E27FC236}">
                  <a16:creationId xmlns:a16="http://schemas.microsoft.com/office/drawing/2014/main" id="{ADE7E023-5171-C87D-1260-D07903248C4B}"/>
                </a:ext>
              </a:extLst>
            </p:cNvPr>
            <p:cNvSpPr/>
            <p:nvPr/>
          </p:nvSpPr>
          <p:spPr>
            <a:xfrm>
              <a:off x="6325639" y="2216580"/>
              <a:ext cx="2223602" cy="91626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HUN-REN WIGNER Research Centre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Physics</a:t>
              </a:r>
              <a:endParaRPr lang="hu-HU" sz="1500" b="1" dirty="0">
                <a:solidFill>
                  <a:srgbClr val="C00000"/>
                </a:solidFill>
                <a:latin typeface="Garamond" pitchFamily="18" charset="0"/>
              </a:endParaRPr>
            </a:p>
          </p:txBody>
        </p:sp>
        <p:sp>
          <p:nvSpPr>
            <p:cNvPr id="29" name="Lekerekített téglalap 49">
              <a:extLst>
                <a:ext uri="{FF2B5EF4-FFF2-40B4-BE49-F238E27FC236}">
                  <a16:creationId xmlns:a16="http://schemas.microsoft.com/office/drawing/2014/main" id="{EA506CE3-BE35-DC5A-FBD7-542A11B2E4BA}"/>
                </a:ext>
              </a:extLst>
            </p:cNvPr>
            <p:cNvSpPr/>
            <p:nvPr/>
          </p:nvSpPr>
          <p:spPr>
            <a:xfrm>
              <a:off x="6357632" y="3890030"/>
              <a:ext cx="2215712" cy="8055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HUN-REN Centre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rgbClr val="C00000"/>
                  </a:solidFill>
                  <a:latin typeface="Garamond" pitchFamily="18" charset="0"/>
                </a:rPr>
                <a:t>Energy</a:t>
              </a:r>
              <a:r>
                <a:rPr lang="hu-HU" sz="1500" b="1" dirty="0">
                  <a:solidFill>
                    <a:srgbClr val="C00000"/>
                  </a:solidFill>
                  <a:latin typeface="Garamond" pitchFamily="18" charset="0"/>
                </a:rPr>
                <a:t> Research</a:t>
              </a:r>
            </a:p>
          </p:txBody>
        </p: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4476D5BA-9F43-A820-62D5-F5E96BD0DD89}"/>
                </a:ext>
              </a:extLst>
            </p:cNvPr>
            <p:cNvCxnSpPr/>
            <p:nvPr/>
          </p:nvCxnSpPr>
          <p:spPr>
            <a:xfrm rot="5400000" flipH="1" flipV="1">
              <a:off x="493713" y="643449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8D89EF9A-2D5E-E676-96A0-77F8F2C00EE0}"/>
                </a:ext>
              </a:extLst>
            </p:cNvPr>
            <p:cNvCxnSpPr/>
            <p:nvPr/>
          </p:nvCxnSpPr>
          <p:spPr>
            <a:xfrm rot="5400000" flipH="1" flipV="1">
              <a:off x="3095575" y="6407093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1633BDDB-DB02-8668-21F0-69D1EDF196CE}"/>
                </a:ext>
              </a:extLst>
            </p:cNvPr>
            <p:cNvCxnSpPr/>
            <p:nvPr/>
          </p:nvCxnSpPr>
          <p:spPr>
            <a:xfrm rot="5400000" flipH="1" flipV="1">
              <a:off x="5069746" y="6393248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CF4CDBCC-CAEF-CC98-C601-436ACD866583}"/>
                </a:ext>
              </a:extLst>
            </p:cNvPr>
            <p:cNvCxnSpPr/>
            <p:nvPr/>
          </p:nvCxnSpPr>
          <p:spPr>
            <a:xfrm rot="5400000" flipH="1" flipV="1">
              <a:off x="6724951" y="6415665"/>
              <a:ext cx="325910" cy="5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Lekerekített téglalap 20">
              <a:extLst>
                <a:ext uri="{FF2B5EF4-FFF2-40B4-BE49-F238E27FC236}">
                  <a16:creationId xmlns:a16="http://schemas.microsoft.com/office/drawing/2014/main" id="{7A3051B5-009B-945D-99F5-15C0BDA58342}"/>
                </a:ext>
              </a:extLst>
            </p:cNvPr>
            <p:cNvSpPr/>
            <p:nvPr/>
          </p:nvSpPr>
          <p:spPr>
            <a:xfrm>
              <a:off x="4462198" y="3831553"/>
              <a:ext cx="1540414" cy="92040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D1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HAS    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Centre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for</a:t>
              </a: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hu-HU" sz="1500" b="1" dirty="0" err="1">
                  <a:solidFill>
                    <a:schemeClr val="bg1"/>
                  </a:solidFill>
                  <a:latin typeface="Garamond" pitchFamily="18" charset="0"/>
                </a:rPr>
                <a:t>Energy</a:t>
              </a:r>
              <a:r>
                <a:rPr lang="hu-HU" sz="1500" b="1" dirty="0">
                  <a:solidFill>
                    <a:schemeClr val="bg1"/>
                  </a:solidFill>
                  <a:latin typeface="Garamond" pitchFamily="18" charset="0"/>
                </a:rPr>
                <a:t> Research</a:t>
              </a:r>
            </a:p>
          </p:txBody>
        </p:sp>
      </p:grp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612120EA-190E-E323-60E7-260ACC9E1036}"/>
              </a:ext>
            </a:extLst>
          </p:cNvPr>
          <p:cNvCxnSpPr>
            <a:cxnSpLocks/>
          </p:cNvCxnSpPr>
          <p:nvPr/>
        </p:nvCxnSpPr>
        <p:spPr>
          <a:xfrm flipH="1">
            <a:off x="282737" y="6218639"/>
            <a:ext cx="8820464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id="{2FB51D20-3471-8C61-E254-B7607198234B}"/>
              </a:ext>
            </a:extLst>
          </p:cNvPr>
          <p:cNvCxnSpPr/>
          <p:nvPr/>
        </p:nvCxnSpPr>
        <p:spPr>
          <a:xfrm flipH="1" flipV="1">
            <a:off x="2408634" y="2394263"/>
            <a:ext cx="325910" cy="5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3CC9A95B-BE66-A736-68BF-879AAC41A884}"/>
              </a:ext>
            </a:extLst>
          </p:cNvPr>
          <p:cNvCxnSpPr/>
          <p:nvPr/>
        </p:nvCxnSpPr>
        <p:spPr>
          <a:xfrm flipH="1" flipV="1">
            <a:off x="4488287" y="2305269"/>
            <a:ext cx="325910" cy="5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9AC50F9F-4851-8670-8CC3-0669743B2F75}"/>
              </a:ext>
            </a:extLst>
          </p:cNvPr>
          <p:cNvCxnSpPr/>
          <p:nvPr/>
        </p:nvCxnSpPr>
        <p:spPr>
          <a:xfrm rot="5400000" flipH="1" flipV="1">
            <a:off x="8559688" y="6039820"/>
            <a:ext cx="325910" cy="5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ím 4">
            <a:extLst>
              <a:ext uri="{FF2B5EF4-FFF2-40B4-BE49-F238E27FC236}">
                <a16:creationId xmlns:a16="http://schemas.microsoft.com/office/drawing/2014/main" id="{38080AB6-8FF2-D012-FCA6-0EA881D95C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2737" y="230879"/>
            <a:ext cx="5028172" cy="892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HUN-REN Wigner Research Centre for Physics</a:t>
            </a:r>
            <a:br>
              <a:rPr lang="en-US" b="1" dirty="0"/>
            </a:b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5876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9327</TotalTime>
  <Words>741</Words>
  <Application>Microsoft Office PowerPoint</Application>
  <PresentationFormat>Diavetítés a képernyőre (4:3 oldalarány)</PresentationFormat>
  <Paragraphs>164</Paragraphs>
  <Slides>19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Aptos</vt:lpstr>
      <vt:lpstr>Arial</vt:lpstr>
      <vt:lpstr>ArialMT</vt:lpstr>
      <vt:lpstr>Britannic Bold</vt:lpstr>
      <vt:lpstr>Calibri</vt:lpstr>
      <vt:lpstr>Calibri Light</vt:lpstr>
      <vt:lpstr>Garamond</vt:lpstr>
      <vt:lpstr>Helvetica Neue Medium</vt:lpstr>
      <vt:lpstr>Verdana</vt:lpstr>
      <vt:lpstr>Wingdings</vt:lpstr>
      <vt:lpstr>Office-téma</vt:lpstr>
      <vt:lpstr>HUN-REN Wigner Research Centre for Physics</vt:lpstr>
      <vt:lpstr>Research campus</vt:lpstr>
      <vt:lpstr>HUN-REN Wigner Research Centre for Physics</vt:lpstr>
      <vt:lpstr>HUN-REN Wigner Research Centre for Physics </vt:lpstr>
      <vt:lpstr>Facts about HUN-REN Wigner RCP (2024)</vt:lpstr>
      <vt:lpstr>HUN-REN Wigner Research Centre for Physics </vt:lpstr>
      <vt:lpstr>HUN-REN Wigner Research Centre for Physics </vt:lpstr>
      <vt:lpstr>HUN-REN Wigner Research Centre for Physics </vt:lpstr>
      <vt:lpstr>HUN-REN Wigner Research Centre for Physics </vt:lpstr>
      <vt:lpstr>Our mission</vt:lpstr>
      <vt:lpstr>Main projects-Extensive  research infrasturcture </vt:lpstr>
      <vt:lpstr>2. Quantum optics and quantum computing </vt:lpstr>
      <vt:lpstr>3. Modern material sciences</vt:lpstr>
      <vt:lpstr>4. Laser physics [femtosecond lasers → attosecond ]  </vt:lpstr>
      <vt:lpstr>5. Computational and neuroscience, space physics </vt:lpstr>
      <vt:lpstr>6. National and Research Laboratories</vt:lpstr>
      <vt:lpstr>Infrasturctures</vt:lpstr>
      <vt:lpstr>Wigner Data Centre</vt:lpstr>
      <vt:lpstr>Education and outreach activities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pentek.csilla</dc:creator>
  <cp:lastModifiedBy>Steinczinger Zsuzsa</cp:lastModifiedBy>
  <cp:revision>60</cp:revision>
  <dcterms:created xsi:type="dcterms:W3CDTF">2020-06-12T08:03:34Z</dcterms:created>
  <dcterms:modified xsi:type="dcterms:W3CDTF">2025-06-17T07:44:36Z</dcterms:modified>
</cp:coreProperties>
</file>