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7" d="100"/>
          <a:sy n="117" d="100"/>
        </p:scale>
        <p:origin x="-120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Friday, 1 21,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Friday, 1 21,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Friday, 1 21,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Friday, 1 21,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Friday, 1 21,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Friday, 1 21, 2011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Friday, 1 21, 2011</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Friday, 1 21, 2011</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Friday, 1 21, 2011</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Friday, 1 21, 2011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Friday, 1 21, 2011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Friday, 1 21, 2011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400" dirty="0" smtClean="0"/>
              <a:t>Review of NA61 </a:t>
            </a:r>
            <a:r>
              <a:rPr lang="en-US" sz="4400" dirty="0" err="1" smtClean="0"/>
              <a:t>Softwre</a:t>
            </a:r>
            <a:r>
              <a:rPr lang="en-US" sz="4400" dirty="0" smtClean="0"/>
              <a:t> Upgrade Proposal</a:t>
            </a:r>
            <a:endParaRPr lang="en-US" sz="44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0574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a:t>what is the impact of the new event model on </a:t>
            </a:r>
            <a:r>
              <a:rPr lang="en-US" dirty="0" smtClean="0"/>
              <a:t>analysis?</a:t>
            </a:r>
          </a:p>
          <a:p>
            <a:r>
              <a:rPr lang="en-US" dirty="0" smtClean="0"/>
              <a:t>What will be the impact of changes on the ability </a:t>
            </a:r>
            <a:r>
              <a:rPr lang="en-US" dirty="0"/>
              <a:t>of physicists to do physics </a:t>
            </a:r>
            <a:r>
              <a:rPr lang="en-US" dirty="0" smtClean="0"/>
              <a:t>analysis?</a:t>
            </a:r>
            <a:endParaRPr lang="en-US" dirty="0"/>
          </a:p>
        </p:txBody>
      </p:sp>
    </p:spTree>
    <p:extLst>
      <p:ext uri="{BB962C8B-B14F-4D97-AF65-F5344CB8AC3E}">
        <p14:creationId xmlns:p14="http://schemas.microsoft.com/office/powerpoint/2010/main" val="123389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debug, test and validation</a:t>
            </a:r>
            <a:endParaRPr lang="en-US" dirty="0"/>
          </a:p>
        </p:txBody>
      </p:sp>
      <p:sp>
        <p:nvSpPr>
          <p:cNvPr id="3" name="Content Placeholder 2"/>
          <p:cNvSpPr>
            <a:spLocks noGrp="1"/>
          </p:cNvSpPr>
          <p:nvPr>
            <p:ph idx="1"/>
          </p:nvPr>
        </p:nvSpPr>
        <p:spPr/>
        <p:txBody>
          <a:bodyPr/>
          <a:lstStyle/>
          <a:p>
            <a:r>
              <a:rPr lang="en-US" dirty="0"/>
              <a:t>c</a:t>
            </a:r>
            <a:r>
              <a:rPr lang="en-US" dirty="0" smtClean="0"/>
              <a:t>an you tell us what tools you use to support the development e.g. code repository, build tools </a:t>
            </a:r>
            <a:r>
              <a:rPr lang="en-US" dirty="0" err="1" smtClean="0"/>
              <a:t>etc</a:t>
            </a:r>
            <a:r>
              <a:rPr lang="en-US" dirty="0" smtClean="0"/>
              <a:t>?</a:t>
            </a:r>
          </a:p>
          <a:p>
            <a:r>
              <a:rPr lang="en-US" dirty="0" smtClean="0"/>
              <a:t>what </a:t>
            </a:r>
            <a:r>
              <a:rPr lang="en-US" dirty="0"/>
              <a:t>are the plans for providing a test/validation framework? </a:t>
            </a:r>
          </a:p>
          <a:p>
            <a:r>
              <a:rPr lang="en-US" dirty="0" smtClean="0"/>
              <a:t>do </a:t>
            </a:r>
            <a:r>
              <a:rPr lang="en-US" dirty="0"/>
              <a:t>you have acceptance criteria for defining when the validation is complete  in terms of physics observables, statistical precision, event by event </a:t>
            </a:r>
            <a:r>
              <a:rPr lang="en-US" dirty="0" smtClean="0"/>
              <a:t>comparisons etc.</a:t>
            </a:r>
          </a:p>
          <a:p>
            <a:r>
              <a:rPr lang="en-US" dirty="0"/>
              <a:t>w</a:t>
            </a:r>
            <a:r>
              <a:rPr lang="en-US" dirty="0" smtClean="0"/>
              <a:t>ho will sign-off that validation is completed and old software can be deprecated?</a:t>
            </a:r>
            <a:endParaRPr lang="en-US" dirty="0"/>
          </a:p>
        </p:txBody>
      </p:sp>
    </p:spTree>
    <p:extLst>
      <p:ext uri="{BB962C8B-B14F-4D97-AF65-F5344CB8AC3E}">
        <p14:creationId xmlns:p14="http://schemas.microsoft.com/office/powerpoint/2010/main" val="3762565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Miscellania</a:t>
            </a:r>
            <a:endParaRPr lang="en-US" dirty="0"/>
          </a:p>
        </p:txBody>
      </p:sp>
      <p:sp>
        <p:nvSpPr>
          <p:cNvPr id="3" name="Content Placeholder 2"/>
          <p:cNvSpPr>
            <a:spLocks noGrp="1"/>
          </p:cNvSpPr>
          <p:nvPr>
            <p:ph idx="1"/>
          </p:nvPr>
        </p:nvSpPr>
        <p:spPr/>
        <p:txBody>
          <a:bodyPr/>
          <a:lstStyle/>
          <a:p>
            <a:r>
              <a:rPr lang="en-US" dirty="0"/>
              <a:t>what are the platform dependencies now and in future and what role do you see for using virtualisation for managing these?</a:t>
            </a:r>
          </a:p>
          <a:p>
            <a:r>
              <a:rPr lang="en-US" dirty="0" smtClean="0"/>
              <a:t>have </a:t>
            </a:r>
            <a:r>
              <a:rPr lang="en-US" dirty="0"/>
              <a:t>alternative approaches been considered for ensuring long-term maintainability of the NA61 software? </a:t>
            </a:r>
            <a:endParaRPr lang="en-US" dirty="0" smtClean="0"/>
          </a:p>
          <a:p>
            <a:r>
              <a:rPr lang="en-US" dirty="0" smtClean="0"/>
              <a:t>what </a:t>
            </a:r>
            <a:r>
              <a:rPr lang="en-US" dirty="0"/>
              <a:t>would be the impact of not doing this </a:t>
            </a:r>
            <a:r>
              <a:rPr lang="en-US" dirty="0" smtClean="0"/>
              <a:t>project?</a:t>
            </a:r>
          </a:p>
          <a:p>
            <a:r>
              <a:rPr lang="en-US" dirty="0"/>
              <a:t>do you have specific requests for support from the SFT group? </a:t>
            </a:r>
          </a:p>
          <a:p>
            <a:pPr lvl="1"/>
            <a:r>
              <a:rPr lang="en-US" dirty="0"/>
              <a:t>See -   https://</a:t>
            </a:r>
            <a:r>
              <a:rPr lang="en-US" dirty="0" err="1"/>
              <a:t>sftweb.cern.ch</a:t>
            </a:r>
            <a:r>
              <a:rPr lang="en-US" dirty="0"/>
              <a:t>/</a:t>
            </a:r>
          </a:p>
          <a:p>
            <a:pPr lvl="1"/>
            <a:r>
              <a:rPr lang="en-US" dirty="0"/>
              <a:t>Let us know if you need a presentation from us before the review on how we interact with the other experiments, and what software components and services we provide</a:t>
            </a:r>
          </a:p>
          <a:p>
            <a:endParaRPr lang="en-US" dirty="0" smtClean="0"/>
          </a:p>
          <a:p>
            <a:endParaRPr lang="en-US" dirty="0"/>
          </a:p>
        </p:txBody>
      </p:sp>
    </p:spTree>
    <p:extLst>
      <p:ext uri="{BB962C8B-B14F-4D97-AF65-F5344CB8AC3E}">
        <p14:creationId xmlns:p14="http://schemas.microsoft.com/office/powerpoint/2010/main" val="3922982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Workplan</a:t>
            </a:r>
            <a:endParaRPr lang="en-US" dirty="0"/>
          </a:p>
        </p:txBody>
      </p:sp>
      <p:sp>
        <p:nvSpPr>
          <p:cNvPr id="3" name="Content Placeholder 2"/>
          <p:cNvSpPr>
            <a:spLocks noGrp="1"/>
          </p:cNvSpPr>
          <p:nvPr>
            <p:ph idx="1"/>
          </p:nvPr>
        </p:nvSpPr>
        <p:spPr/>
        <p:txBody>
          <a:bodyPr/>
          <a:lstStyle/>
          <a:p>
            <a:r>
              <a:rPr lang="en-US" dirty="0" smtClean="0"/>
              <a:t>Please give us whatever exists in terms of a </a:t>
            </a:r>
            <a:r>
              <a:rPr lang="en-US" dirty="0" err="1" smtClean="0"/>
              <a:t>workplan</a:t>
            </a:r>
            <a:r>
              <a:rPr lang="en-US" dirty="0" smtClean="0"/>
              <a:t> e.g.</a:t>
            </a:r>
          </a:p>
          <a:p>
            <a:pPr lvl="1"/>
            <a:r>
              <a:rPr lang="en-US" dirty="0" smtClean="0"/>
              <a:t>list of tasks </a:t>
            </a:r>
            <a:r>
              <a:rPr lang="en-US" dirty="0"/>
              <a:t>to be completed (WBS</a:t>
            </a:r>
            <a:r>
              <a:rPr lang="en-US" dirty="0" smtClean="0"/>
              <a:t>)</a:t>
            </a:r>
          </a:p>
          <a:p>
            <a:pPr lvl="1"/>
            <a:r>
              <a:rPr lang="en-US" dirty="0"/>
              <a:t>m</a:t>
            </a:r>
            <a:r>
              <a:rPr lang="en-US" dirty="0" smtClean="0"/>
              <a:t>anpower required in </a:t>
            </a:r>
            <a:r>
              <a:rPr lang="en-US" dirty="0"/>
              <a:t>terms of FTE*</a:t>
            </a:r>
            <a:r>
              <a:rPr lang="en-US" dirty="0" smtClean="0"/>
              <a:t>years</a:t>
            </a:r>
            <a:endParaRPr lang="en-US" dirty="0"/>
          </a:p>
          <a:p>
            <a:pPr lvl="1"/>
            <a:r>
              <a:rPr lang="en-US" dirty="0"/>
              <a:t>p</a:t>
            </a:r>
            <a:r>
              <a:rPr lang="en-US" dirty="0" smtClean="0"/>
              <a:t>eople available </a:t>
            </a:r>
            <a:r>
              <a:rPr lang="en-US" dirty="0"/>
              <a:t>- in terms of skills, experience and time they can devote to the </a:t>
            </a:r>
            <a:r>
              <a:rPr lang="en-US" dirty="0" smtClean="0"/>
              <a:t>project</a:t>
            </a:r>
          </a:p>
          <a:p>
            <a:pPr lvl="1"/>
            <a:r>
              <a:rPr lang="en-US" dirty="0" smtClean="0"/>
              <a:t>schedule and major milestones</a:t>
            </a:r>
            <a:endParaRPr lang="en-US" dirty="0"/>
          </a:p>
          <a:p>
            <a:r>
              <a:rPr lang="en-US" dirty="0" smtClean="0"/>
              <a:t>Given timescales are tight it would be interesting to know how </a:t>
            </a:r>
            <a:r>
              <a:rPr lang="en-US" smtClean="0"/>
              <a:t>progress will be </a:t>
            </a:r>
            <a:r>
              <a:rPr lang="en-US" dirty="0" smtClean="0"/>
              <a:t>monitored</a:t>
            </a:r>
            <a:endParaRPr lang="en-US" dirty="0"/>
          </a:p>
        </p:txBody>
      </p:sp>
    </p:spTree>
    <p:extLst>
      <p:ext uri="{BB962C8B-B14F-4D97-AF65-F5344CB8AC3E}">
        <p14:creationId xmlns:p14="http://schemas.microsoft.com/office/powerpoint/2010/main" val="1660243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NA61 experiment is contemplating to rewrite its </a:t>
            </a:r>
            <a:r>
              <a:rPr lang="en-US" dirty="0" err="1"/>
              <a:t>fortran</a:t>
            </a:r>
            <a:r>
              <a:rPr lang="en-US" dirty="0"/>
              <a:t> software in modern technology and are requesting resources from CERN to achieve this. </a:t>
            </a:r>
            <a:endParaRPr lang="en-US" dirty="0" smtClean="0"/>
          </a:p>
          <a:p>
            <a:r>
              <a:rPr lang="en-US" dirty="0" smtClean="0"/>
              <a:t>SFT </a:t>
            </a:r>
            <a:r>
              <a:rPr lang="en-US" dirty="0"/>
              <a:t>is asked to conduct a short review of the project and advise CERN management on its </a:t>
            </a:r>
            <a:r>
              <a:rPr lang="en-US" dirty="0" smtClean="0"/>
              <a:t>feasibility. </a:t>
            </a:r>
          </a:p>
          <a:p>
            <a:r>
              <a:rPr lang="en-US" dirty="0" smtClean="0"/>
              <a:t>More </a:t>
            </a:r>
            <a:r>
              <a:rPr lang="en-US" dirty="0"/>
              <a:t>specifically, the review panel is asked to consider whether sufficient time and resources are available to complete the migration of the software given the current plans for operating the experiment in the future (2014/2015). </a:t>
            </a:r>
            <a:endParaRPr lang="en-US" dirty="0" smtClean="0"/>
          </a:p>
          <a:p>
            <a:r>
              <a:rPr lang="en-US" dirty="0" smtClean="0"/>
              <a:t>Another </a:t>
            </a:r>
            <a:r>
              <a:rPr lang="en-US" dirty="0"/>
              <a:t>consideration will be the availability of </a:t>
            </a:r>
            <a:r>
              <a:rPr lang="en-US" dirty="0" smtClean="0"/>
              <a:t>people with the required skills</a:t>
            </a:r>
            <a:r>
              <a:rPr lang="en-US" dirty="0"/>
              <a:t> </a:t>
            </a:r>
            <a:r>
              <a:rPr lang="en-US" dirty="0" smtClean="0"/>
              <a:t>e.g. </a:t>
            </a:r>
            <a:r>
              <a:rPr lang="en-US" dirty="0"/>
              <a:t>given the complexity of the reconstruction code, in particular that of the TPC. </a:t>
            </a:r>
            <a:endParaRPr lang="en-US" dirty="0" smtClean="0"/>
          </a:p>
          <a:p>
            <a:r>
              <a:rPr lang="en-US" dirty="0" smtClean="0"/>
              <a:t>Finally </a:t>
            </a:r>
            <a:r>
              <a:rPr lang="en-US" dirty="0"/>
              <a:t>the review is asked to consider whether </a:t>
            </a:r>
            <a:r>
              <a:rPr lang="en-US" dirty="0" err="1" smtClean="0"/>
              <a:t>othermore</a:t>
            </a:r>
            <a:r>
              <a:rPr lang="en-US" dirty="0" smtClean="0"/>
              <a:t> pragmatic </a:t>
            </a:r>
            <a:r>
              <a:rPr lang="en-US" dirty="0"/>
              <a:t>approaches would be </a:t>
            </a:r>
            <a:r>
              <a:rPr lang="en-US" dirty="0" smtClean="0"/>
              <a:t>feasible for guaranteeing long-term maintenance of the current code, </a:t>
            </a:r>
            <a:r>
              <a:rPr lang="en-US" dirty="0"/>
              <a:t>such as using virtualisation technology. </a:t>
            </a:r>
          </a:p>
        </p:txBody>
      </p:sp>
    </p:spTree>
    <p:extLst>
      <p:ext uri="{BB962C8B-B14F-4D97-AF65-F5344CB8AC3E}">
        <p14:creationId xmlns:p14="http://schemas.microsoft.com/office/powerpoint/2010/main" val="3645842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the mandate</a:t>
            </a:r>
            <a:endParaRPr lang="en-US" dirty="0"/>
          </a:p>
        </p:txBody>
      </p:sp>
      <p:sp>
        <p:nvSpPr>
          <p:cNvPr id="3" name="Content Placeholder 2"/>
          <p:cNvSpPr>
            <a:spLocks noGrp="1"/>
          </p:cNvSpPr>
          <p:nvPr>
            <p:ph idx="1"/>
          </p:nvPr>
        </p:nvSpPr>
        <p:spPr/>
        <p:txBody>
          <a:bodyPr/>
          <a:lstStyle/>
          <a:p>
            <a:r>
              <a:rPr lang="en-US" dirty="0" smtClean="0"/>
              <a:t>We need to understand the scope and scale of the tasks that need to be implemented and whether there is sufficient skilled manpower available to do the job</a:t>
            </a:r>
            <a:endParaRPr lang="en-US" dirty="0"/>
          </a:p>
        </p:txBody>
      </p:sp>
    </p:spTree>
    <p:extLst>
      <p:ext uri="{BB962C8B-B14F-4D97-AF65-F5344CB8AC3E}">
        <p14:creationId xmlns:p14="http://schemas.microsoft.com/office/powerpoint/2010/main" val="788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Organisation</a:t>
            </a:r>
            <a:r>
              <a:rPr lang="en-US" dirty="0" smtClean="0"/>
              <a:t> of review</a:t>
            </a:r>
            <a:endParaRPr lang="en-US" dirty="0"/>
          </a:p>
        </p:txBody>
      </p:sp>
      <p:sp>
        <p:nvSpPr>
          <p:cNvPr id="3" name="Content Placeholder 2"/>
          <p:cNvSpPr>
            <a:spLocks noGrp="1"/>
          </p:cNvSpPr>
          <p:nvPr>
            <p:ph idx="1"/>
          </p:nvPr>
        </p:nvSpPr>
        <p:spPr/>
        <p:txBody>
          <a:bodyPr>
            <a:normAutofit lnSpcReduction="10000"/>
          </a:bodyPr>
          <a:lstStyle/>
          <a:p>
            <a:r>
              <a:rPr lang="en-US" dirty="0" smtClean="0"/>
              <a:t>Setup a small review team comprising members of SFT:</a:t>
            </a:r>
          </a:p>
          <a:p>
            <a:pPr lvl="1"/>
            <a:r>
              <a:rPr lang="en-US" dirty="0" smtClean="0"/>
              <a:t>John Harvey - chair</a:t>
            </a:r>
          </a:p>
          <a:p>
            <a:pPr lvl="1"/>
            <a:r>
              <a:rPr lang="en-US" dirty="0" smtClean="0"/>
              <a:t>Pere </a:t>
            </a:r>
            <a:r>
              <a:rPr lang="en-US" dirty="0" err="1" smtClean="0"/>
              <a:t>Mato</a:t>
            </a:r>
            <a:r>
              <a:rPr lang="en-US" dirty="0" smtClean="0"/>
              <a:t> – application frameworks in experiments</a:t>
            </a:r>
          </a:p>
          <a:p>
            <a:pPr lvl="1"/>
            <a:r>
              <a:rPr lang="en-US" dirty="0" err="1" smtClean="0"/>
              <a:t>Benedikt</a:t>
            </a:r>
            <a:r>
              <a:rPr lang="en-US" dirty="0" smtClean="0"/>
              <a:t> </a:t>
            </a:r>
            <a:r>
              <a:rPr lang="en-US" dirty="0" err="1" smtClean="0"/>
              <a:t>Hegner</a:t>
            </a:r>
            <a:r>
              <a:rPr lang="en-US" dirty="0" smtClean="0"/>
              <a:t> – software development infrastructure</a:t>
            </a:r>
          </a:p>
          <a:p>
            <a:pPr lvl="1"/>
            <a:r>
              <a:rPr lang="en-US" dirty="0" smtClean="0"/>
              <a:t>Gabriele Cosmo – event simulation (Geant4)</a:t>
            </a:r>
          </a:p>
          <a:p>
            <a:pPr lvl="1"/>
            <a:r>
              <a:rPr lang="en-US" dirty="0" smtClean="0"/>
              <a:t>Fons Rademakers – core libraries (ROOT)</a:t>
            </a:r>
          </a:p>
          <a:p>
            <a:r>
              <a:rPr lang="en-US" dirty="0" smtClean="0"/>
              <a:t>Collect questions (see following slides)</a:t>
            </a:r>
          </a:p>
          <a:p>
            <a:r>
              <a:rPr lang="en-US" dirty="0" err="1" smtClean="0"/>
              <a:t>Organise</a:t>
            </a:r>
            <a:r>
              <a:rPr lang="en-US" dirty="0" smtClean="0"/>
              <a:t> review session with presentation(s) and discussion</a:t>
            </a:r>
          </a:p>
          <a:p>
            <a:pPr lvl="1"/>
            <a:r>
              <a:rPr lang="en-US" dirty="0" smtClean="0"/>
              <a:t>Now looking for a free room one afternoon starting from Feb 7th</a:t>
            </a:r>
          </a:p>
          <a:p>
            <a:pPr lvl="1"/>
            <a:r>
              <a:rPr lang="en-US" dirty="0" smtClean="0"/>
              <a:t>Open to anyone, in particular NA61 and SFT members</a:t>
            </a:r>
          </a:p>
          <a:p>
            <a:r>
              <a:rPr lang="en-US" dirty="0" smtClean="0"/>
              <a:t>Produce a short report prepared by review team with recommendations as soon as possible following session</a:t>
            </a:r>
          </a:p>
          <a:p>
            <a:pPr lvl="1"/>
            <a:endParaRPr lang="en-US" dirty="0"/>
          </a:p>
        </p:txBody>
      </p:sp>
    </p:spTree>
    <p:extLst>
      <p:ext uri="{BB962C8B-B14F-4D97-AF65-F5344CB8AC3E}">
        <p14:creationId xmlns:p14="http://schemas.microsoft.com/office/powerpoint/2010/main" val="244941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Context</a:t>
            </a:r>
            <a:endParaRPr lang="en-US" dirty="0"/>
          </a:p>
        </p:txBody>
      </p:sp>
      <p:sp>
        <p:nvSpPr>
          <p:cNvPr id="3" name="Content Placeholder 2"/>
          <p:cNvSpPr>
            <a:spLocks noGrp="1"/>
          </p:cNvSpPr>
          <p:nvPr>
            <p:ph idx="1"/>
          </p:nvPr>
        </p:nvSpPr>
        <p:spPr/>
        <p:txBody>
          <a:bodyPr/>
          <a:lstStyle/>
          <a:p>
            <a:r>
              <a:rPr lang="en-US" dirty="0" smtClean="0"/>
              <a:t>Give status </a:t>
            </a:r>
            <a:r>
              <a:rPr lang="en-US" dirty="0"/>
              <a:t>of NA61 detector and </a:t>
            </a:r>
            <a:r>
              <a:rPr lang="en-US" dirty="0" smtClean="0"/>
              <a:t>future </a:t>
            </a:r>
            <a:r>
              <a:rPr lang="en-US" dirty="0"/>
              <a:t>running plans</a:t>
            </a:r>
          </a:p>
          <a:p>
            <a:r>
              <a:rPr lang="en-US" dirty="0" smtClean="0"/>
              <a:t>what </a:t>
            </a:r>
            <a:r>
              <a:rPr lang="en-US" dirty="0"/>
              <a:t>is scale and scope of current software that is to be re-implemented and what are motivations for changing </a:t>
            </a:r>
            <a:r>
              <a:rPr lang="en-US" dirty="0" smtClean="0"/>
              <a:t>it?</a:t>
            </a:r>
            <a:endParaRPr lang="en-US" dirty="0"/>
          </a:p>
          <a:p>
            <a:r>
              <a:rPr lang="en-US" dirty="0" smtClean="0"/>
              <a:t>are </a:t>
            </a:r>
            <a:r>
              <a:rPr lang="en-US" dirty="0"/>
              <a:t>there new requirements that will require new software to be written for NA61 e.g. new detectors, handing of conditions data, event </a:t>
            </a:r>
            <a:r>
              <a:rPr lang="en-US" dirty="0" err="1"/>
              <a:t>visualisation</a:t>
            </a:r>
            <a:r>
              <a:rPr lang="en-US" dirty="0"/>
              <a:t> </a:t>
            </a:r>
            <a:r>
              <a:rPr lang="en-US" dirty="0" err="1"/>
              <a:t>etc</a:t>
            </a:r>
            <a:r>
              <a:rPr lang="en-US" dirty="0"/>
              <a:t>?</a:t>
            </a:r>
          </a:p>
          <a:p>
            <a:r>
              <a:rPr lang="en-US" dirty="0" smtClean="0"/>
              <a:t>what </a:t>
            </a:r>
            <a:r>
              <a:rPr lang="en-US" dirty="0"/>
              <a:t>are </a:t>
            </a:r>
            <a:r>
              <a:rPr lang="en-US" dirty="0" err="1"/>
              <a:t>cpu</a:t>
            </a:r>
            <a:r>
              <a:rPr lang="en-US" dirty="0"/>
              <a:t>/storage requirements of main </a:t>
            </a:r>
            <a:r>
              <a:rPr lang="en-US" dirty="0" smtClean="0"/>
              <a:t>applications?</a:t>
            </a:r>
            <a:endParaRPr lang="en-US" dirty="0"/>
          </a:p>
          <a:p>
            <a:r>
              <a:rPr lang="en-US" dirty="0" smtClean="0"/>
              <a:t>show </a:t>
            </a:r>
            <a:r>
              <a:rPr lang="en-US" dirty="0"/>
              <a:t>slide on computing model in terms of dataflow and processing steps, use of databases if appropriate, processing latency </a:t>
            </a:r>
            <a:r>
              <a:rPr lang="en-US" dirty="0" smtClean="0"/>
              <a:t>requirements etc.</a:t>
            </a:r>
            <a:endParaRPr lang="en-US" dirty="0"/>
          </a:p>
        </p:txBody>
      </p:sp>
    </p:spTree>
    <p:extLst>
      <p:ext uri="{BB962C8B-B14F-4D97-AF65-F5344CB8AC3E}">
        <p14:creationId xmlns:p14="http://schemas.microsoft.com/office/powerpoint/2010/main" val="337699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Strategy</a:t>
            </a:r>
            <a:endParaRPr lang="en-US" dirty="0"/>
          </a:p>
        </p:txBody>
      </p:sp>
      <p:sp>
        <p:nvSpPr>
          <p:cNvPr id="3" name="Content Placeholder 2"/>
          <p:cNvSpPr>
            <a:spLocks noGrp="1"/>
          </p:cNvSpPr>
          <p:nvPr>
            <p:ph idx="1"/>
          </p:nvPr>
        </p:nvSpPr>
        <p:spPr/>
        <p:txBody>
          <a:bodyPr/>
          <a:lstStyle/>
          <a:p>
            <a:r>
              <a:rPr lang="en-US" dirty="0" smtClean="0"/>
              <a:t>Outline plan for transitioning from current to new software</a:t>
            </a:r>
          </a:p>
          <a:p>
            <a:r>
              <a:rPr lang="en-US" dirty="0" smtClean="0"/>
              <a:t>Show timeline and steps involved</a:t>
            </a:r>
          </a:p>
          <a:p>
            <a:r>
              <a:rPr lang="en-US" dirty="0" smtClean="0"/>
              <a:t>are </a:t>
            </a:r>
            <a:r>
              <a:rPr lang="en-US" dirty="0"/>
              <a:t>the various components be treated independently or must everything be done in one </a:t>
            </a:r>
            <a:r>
              <a:rPr lang="en-US" dirty="0" smtClean="0"/>
              <a:t>step?</a:t>
            </a:r>
            <a:endParaRPr lang="en-US" dirty="0"/>
          </a:p>
          <a:p>
            <a:r>
              <a:rPr lang="en-US" dirty="0" smtClean="0"/>
              <a:t>Explain role </a:t>
            </a:r>
            <a:r>
              <a:rPr lang="en-US" dirty="0"/>
              <a:t>of </a:t>
            </a:r>
            <a:r>
              <a:rPr lang="en-US" dirty="0" smtClean="0"/>
              <a:t>wrappers giving </a:t>
            </a:r>
            <a:r>
              <a:rPr lang="en-US" dirty="0"/>
              <a:t>some details of design and complexity </a:t>
            </a:r>
            <a:endParaRPr lang="en-US" dirty="0" smtClean="0"/>
          </a:p>
          <a:p>
            <a:r>
              <a:rPr lang="en-US" dirty="0" smtClean="0"/>
              <a:t>What is impact of any increase in package dependencies (i.e. for both old and new software) during the migration?</a:t>
            </a:r>
            <a:endParaRPr lang="en-US" dirty="0"/>
          </a:p>
        </p:txBody>
      </p:sp>
    </p:spTree>
    <p:extLst>
      <p:ext uri="{BB962C8B-B14F-4D97-AF65-F5344CB8AC3E}">
        <p14:creationId xmlns:p14="http://schemas.microsoft.com/office/powerpoint/2010/main" val="410109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software</a:t>
            </a:r>
            <a:endParaRPr lang="en-US" dirty="0"/>
          </a:p>
        </p:txBody>
      </p:sp>
      <p:sp>
        <p:nvSpPr>
          <p:cNvPr id="3" name="Content Placeholder 2"/>
          <p:cNvSpPr>
            <a:spLocks noGrp="1"/>
          </p:cNvSpPr>
          <p:nvPr>
            <p:ph idx="1"/>
          </p:nvPr>
        </p:nvSpPr>
        <p:spPr/>
        <p:txBody>
          <a:bodyPr>
            <a:normAutofit/>
          </a:bodyPr>
          <a:lstStyle/>
          <a:p>
            <a:r>
              <a:rPr lang="en-US" dirty="0" smtClean="0"/>
              <a:t>are </a:t>
            </a:r>
            <a:r>
              <a:rPr lang="en-US" dirty="0"/>
              <a:t>changes planned to the </a:t>
            </a:r>
            <a:r>
              <a:rPr lang="en-US" dirty="0" smtClean="0"/>
              <a:t>client server processing </a:t>
            </a:r>
            <a:r>
              <a:rPr lang="en-US" dirty="0"/>
              <a:t>architecture? </a:t>
            </a:r>
          </a:p>
          <a:p>
            <a:r>
              <a:rPr lang="en-US" dirty="0" smtClean="0"/>
              <a:t>what </a:t>
            </a:r>
            <a:r>
              <a:rPr lang="en-US" dirty="0"/>
              <a:t>application framework has been chosen? Pierre Auger? Which others were considered?</a:t>
            </a:r>
          </a:p>
          <a:p>
            <a:r>
              <a:rPr lang="en-US" dirty="0" smtClean="0"/>
              <a:t>what </a:t>
            </a:r>
            <a:r>
              <a:rPr lang="en-US" dirty="0"/>
              <a:t>core libraries will the new C++ implementation be based on</a:t>
            </a:r>
            <a:r>
              <a:rPr lang="en-US" dirty="0" smtClean="0"/>
              <a:t>? i.e. explain how you can benefit from re-use of existing software packages</a:t>
            </a:r>
            <a:endParaRPr lang="en-US" dirty="0"/>
          </a:p>
          <a:p>
            <a:r>
              <a:rPr lang="en-US" dirty="0" smtClean="0"/>
              <a:t>Give some details on critical components such as the </a:t>
            </a:r>
            <a:r>
              <a:rPr lang="en-US" dirty="0"/>
              <a:t>plans for the event data model, geometry model etc</a:t>
            </a:r>
            <a:r>
              <a:rPr lang="en-US" dirty="0" smtClean="0"/>
              <a:t>.</a:t>
            </a:r>
            <a:endParaRPr lang="en-US" dirty="0"/>
          </a:p>
          <a:p>
            <a:r>
              <a:rPr lang="en-US" dirty="0" smtClean="0"/>
              <a:t>what </a:t>
            </a:r>
            <a:r>
              <a:rPr lang="en-US" dirty="0"/>
              <a:t>has been developed already (or can be reused from elsewhere) and what still needs to be developed?</a:t>
            </a:r>
            <a:endParaRPr lang="en-US" dirty="0"/>
          </a:p>
        </p:txBody>
      </p:sp>
    </p:spTree>
    <p:extLst>
      <p:ext uri="{BB962C8B-B14F-4D97-AF65-F5344CB8AC3E}">
        <p14:creationId xmlns:p14="http://schemas.microsoft.com/office/powerpoint/2010/main" val="3960465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Reconstruction</a:t>
            </a:r>
            <a:endParaRPr lang="en-US" dirty="0"/>
          </a:p>
        </p:txBody>
      </p:sp>
      <p:sp>
        <p:nvSpPr>
          <p:cNvPr id="3" name="Content Placeholder 2"/>
          <p:cNvSpPr>
            <a:spLocks noGrp="1"/>
          </p:cNvSpPr>
          <p:nvPr>
            <p:ph idx="1"/>
          </p:nvPr>
        </p:nvSpPr>
        <p:spPr/>
        <p:txBody>
          <a:bodyPr/>
          <a:lstStyle/>
          <a:p>
            <a:r>
              <a:rPr lang="en-US" dirty="0" smtClean="0"/>
              <a:t>what </a:t>
            </a:r>
            <a:r>
              <a:rPr lang="en-US" dirty="0"/>
              <a:t>changes are planned to the design and implementation of reconstruction algorithms? </a:t>
            </a:r>
          </a:p>
          <a:p>
            <a:r>
              <a:rPr lang="en-US" dirty="0" smtClean="0"/>
              <a:t>is </a:t>
            </a:r>
            <a:r>
              <a:rPr lang="en-US" dirty="0"/>
              <a:t>there detector/physics expertise available to manage this?</a:t>
            </a:r>
          </a:p>
          <a:p>
            <a:r>
              <a:rPr lang="en-US" dirty="0" smtClean="0"/>
              <a:t>what's </a:t>
            </a:r>
            <a:r>
              <a:rPr lang="en-US" dirty="0"/>
              <a:t>involved in adapting to the new event data model?</a:t>
            </a:r>
          </a:p>
          <a:p>
            <a:r>
              <a:rPr lang="en-US" dirty="0" smtClean="0"/>
              <a:t>describe </a:t>
            </a:r>
            <a:r>
              <a:rPr lang="en-US" dirty="0"/>
              <a:t>the flexibility </a:t>
            </a:r>
            <a:r>
              <a:rPr lang="en-US" dirty="0" smtClean="0"/>
              <a:t>required in the new software to </a:t>
            </a:r>
            <a:r>
              <a:rPr lang="en-US" dirty="0"/>
              <a:t>evolve the software to new requirements </a:t>
            </a:r>
            <a:r>
              <a:rPr lang="en-US" dirty="0" smtClean="0"/>
              <a:t>e.g</a:t>
            </a:r>
            <a:r>
              <a:rPr lang="en-US" dirty="0"/>
              <a:t>. adding new detectors etc.</a:t>
            </a:r>
            <a:endParaRPr lang="en-US" dirty="0"/>
          </a:p>
        </p:txBody>
      </p:sp>
    </p:spTree>
    <p:extLst>
      <p:ext uri="{BB962C8B-B14F-4D97-AF65-F5344CB8AC3E}">
        <p14:creationId xmlns:p14="http://schemas.microsoft.com/office/powerpoint/2010/main" val="360283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3" name="Content Placeholder 2"/>
          <p:cNvSpPr>
            <a:spLocks noGrp="1"/>
          </p:cNvSpPr>
          <p:nvPr>
            <p:ph idx="1"/>
          </p:nvPr>
        </p:nvSpPr>
        <p:spPr/>
        <p:txBody>
          <a:bodyPr/>
          <a:lstStyle/>
          <a:p>
            <a:r>
              <a:rPr lang="en-US" dirty="0"/>
              <a:t>how will migration from Geant3 to Geant4 be managed? </a:t>
            </a:r>
          </a:p>
          <a:p>
            <a:r>
              <a:rPr lang="en-US" dirty="0"/>
              <a:t>a</a:t>
            </a:r>
            <a:r>
              <a:rPr lang="en-US" dirty="0" smtClean="0"/>
              <a:t>re </a:t>
            </a:r>
            <a:r>
              <a:rPr lang="en-US" dirty="0"/>
              <a:t>there plans to use specific tools, like VMC</a:t>
            </a:r>
            <a:r>
              <a:rPr lang="en-US" dirty="0" smtClean="0"/>
              <a:t>?</a:t>
            </a:r>
          </a:p>
          <a:p>
            <a:r>
              <a:rPr lang="en-US" dirty="0" smtClean="0"/>
              <a:t>what </a:t>
            </a:r>
            <a:r>
              <a:rPr lang="en-US" dirty="0"/>
              <a:t>is persistent representation of </a:t>
            </a:r>
            <a:r>
              <a:rPr lang="en-US" dirty="0" smtClean="0"/>
              <a:t>geometry?</a:t>
            </a:r>
          </a:p>
          <a:p>
            <a:pPr lvl="1"/>
            <a:r>
              <a:rPr lang="en-US" dirty="0" smtClean="0"/>
              <a:t>needs to be easily </a:t>
            </a:r>
            <a:r>
              <a:rPr lang="en-US" dirty="0"/>
              <a:t>modifiable </a:t>
            </a:r>
            <a:r>
              <a:rPr lang="en-US" dirty="0" smtClean="0"/>
              <a:t>e.g</a:t>
            </a:r>
            <a:r>
              <a:rPr lang="en-US" dirty="0"/>
              <a:t>. </a:t>
            </a:r>
            <a:r>
              <a:rPr lang="en-US" dirty="0" smtClean="0"/>
              <a:t>xml</a:t>
            </a:r>
            <a:endParaRPr lang="en-US" dirty="0"/>
          </a:p>
          <a:p>
            <a:r>
              <a:rPr lang="en-US" dirty="0" smtClean="0"/>
              <a:t>what </a:t>
            </a:r>
            <a:r>
              <a:rPr lang="en-US" dirty="0"/>
              <a:t>is the current status of </a:t>
            </a:r>
            <a:r>
              <a:rPr lang="en-US" dirty="0" smtClean="0"/>
              <a:t>any attempts you have </a:t>
            </a:r>
            <a:r>
              <a:rPr lang="en-US" dirty="0"/>
              <a:t>already </a:t>
            </a:r>
            <a:r>
              <a:rPr lang="en-US" dirty="0" smtClean="0"/>
              <a:t>made to simulate </a:t>
            </a:r>
            <a:r>
              <a:rPr lang="en-US" dirty="0"/>
              <a:t>with </a:t>
            </a:r>
            <a:r>
              <a:rPr lang="en-US" dirty="0" smtClean="0"/>
              <a:t>Geant4?</a:t>
            </a:r>
          </a:p>
          <a:p>
            <a:r>
              <a:rPr lang="en-US" dirty="0" smtClean="0"/>
              <a:t>What are the physics requirements in terms of precision needed in the simulation?</a:t>
            </a:r>
          </a:p>
          <a:p>
            <a:r>
              <a:rPr lang="en-US" dirty="0" smtClean="0"/>
              <a:t>What are the production requirements in terms of #events, </a:t>
            </a:r>
            <a:r>
              <a:rPr lang="en-US" dirty="0" err="1" smtClean="0"/>
              <a:t>cpu</a:t>
            </a:r>
            <a:r>
              <a:rPr lang="en-US" dirty="0" smtClean="0"/>
              <a:t> and storage requirements?</a:t>
            </a:r>
            <a:endParaRPr lang="en-US" dirty="0"/>
          </a:p>
        </p:txBody>
      </p:sp>
    </p:spTree>
    <p:extLst>
      <p:ext uri="{BB962C8B-B14F-4D97-AF65-F5344CB8AC3E}">
        <p14:creationId xmlns:p14="http://schemas.microsoft.com/office/powerpoint/2010/main" val="4269653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160</TotalTime>
  <Words>802</Words>
  <Application>Microsoft Macintosh PowerPoint</Application>
  <PresentationFormat>On-screen Show (4:3)</PresentationFormat>
  <Paragraphs>74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Review of NA61 Softwre Upgrade Proposal</vt:lpstr>
      <vt:lpstr>Mandate</vt:lpstr>
      <vt:lpstr>Interpreting the mandate</vt:lpstr>
      <vt:lpstr>Organisation of review</vt:lpstr>
      <vt:lpstr>Set Context</vt:lpstr>
      <vt:lpstr>Migration Strategy</vt:lpstr>
      <vt:lpstr>Core software</vt:lpstr>
      <vt:lpstr>Reconstruction</vt:lpstr>
      <vt:lpstr>Simulation</vt:lpstr>
      <vt:lpstr>Analysis</vt:lpstr>
      <vt:lpstr>Build, debug, test and validation</vt:lpstr>
      <vt:lpstr>Miscellania</vt:lpstr>
      <vt:lpstr>Workplan</vt:lpstr>
    </vt:vector>
  </TitlesOfParts>
  <Company>CERN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NA61 Softwre Upgrade Proposal</dc:title>
  <dc:creator>John Harvey</dc:creator>
  <cp:lastModifiedBy>John Harvey</cp:lastModifiedBy>
  <cp:revision>9</cp:revision>
  <cp:lastPrinted>2011-01-21T08:21:25Z</cp:lastPrinted>
  <dcterms:created xsi:type="dcterms:W3CDTF">2011-01-21T07:44:45Z</dcterms:created>
  <dcterms:modified xsi:type="dcterms:W3CDTF">2011-01-21T10:25:21Z</dcterms:modified>
</cp:coreProperties>
</file>